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4" r:id="rId3"/>
    <p:sldId id="257" r:id="rId4"/>
    <p:sldId id="262" r:id="rId5"/>
    <p:sldId id="266" r:id="rId6"/>
    <p:sldId id="265" r:id="rId7"/>
    <p:sldId id="272" r:id="rId8"/>
    <p:sldId id="275" r:id="rId9"/>
    <p:sldId id="277" r:id="rId10"/>
    <p:sldId id="283" r:id="rId11"/>
    <p:sldId id="267" r:id="rId12"/>
    <p:sldId id="292" r:id="rId13"/>
    <p:sldId id="260" r:id="rId14"/>
    <p:sldId id="258" r:id="rId15"/>
    <p:sldId id="259" r:id="rId16"/>
    <p:sldId id="287" r:id="rId17"/>
    <p:sldId id="290" r:id="rId18"/>
    <p:sldId id="291" r:id="rId19"/>
    <p:sldId id="261" r:id="rId20"/>
    <p:sldId id="293" r:id="rId21"/>
    <p:sldId id="289" r:id="rId22"/>
    <p:sldId id="295" r:id="rId23"/>
    <p:sldId id="297" r:id="rId24"/>
    <p:sldId id="294" r:id="rId25"/>
    <p:sldId id="280" r:id="rId26"/>
    <p:sldId id="268" r:id="rId27"/>
    <p:sldId id="300" r:id="rId28"/>
    <p:sldId id="288" r:id="rId29"/>
    <p:sldId id="285" r:id="rId30"/>
    <p:sldId id="301" r:id="rId31"/>
    <p:sldId id="286"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832" autoAdjust="0"/>
    <p:restoredTop sz="96636" autoAdjust="0"/>
  </p:normalViewPr>
  <p:slideViewPr>
    <p:cSldViewPr snapToGrid="0" snapToObjects="1">
      <p:cViewPr varScale="1">
        <p:scale>
          <a:sx n="76" d="100"/>
          <a:sy n="76" d="100"/>
        </p:scale>
        <p:origin x="-120" y="-176"/>
      </p:cViewPr>
      <p:guideLst>
        <p:guide orient="horz" pos="2160"/>
        <p:guide pos="2880"/>
      </p:guideLst>
    </p:cSldViewPr>
  </p:slideViewPr>
  <p:notesTextViewPr>
    <p:cViewPr>
      <p:scale>
        <a:sx n="100" d="100"/>
        <a:sy n="100" d="100"/>
      </p:scale>
      <p:origin x="0" y="0"/>
    </p:cViewPr>
  </p:notesTextViewPr>
  <p:sorterViewPr>
    <p:cViewPr>
      <p:scale>
        <a:sx n="98" d="100"/>
        <a:sy n="98"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2BC62D-1AE2-E741-AD7A-6E45449B49DA}" type="datetimeFigureOut">
              <a:rPr lang="en-US" smtClean="0"/>
              <a:t>10/23/14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1956004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2BC62D-1AE2-E741-AD7A-6E45449B49DA}" type="datetimeFigureOut">
              <a:rPr lang="en-US" smtClean="0"/>
              <a:t>10/23/14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2786785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2BC62D-1AE2-E741-AD7A-6E45449B49DA}" type="datetimeFigureOut">
              <a:rPr lang="en-US" smtClean="0"/>
              <a:t>10/23/14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177417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2BC62D-1AE2-E741-AD7A-6E45449B49DA}" type="datetimeFigureOut">
              <a:rPr lang="en-US" smtClean="0"/>
              <a:t>10/23/14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1653063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2BC62D-1AE2-E741-AD7A-6E45449B49DA}" type="datetimeFigureOut">
              <a:rPr lang="en-US" smtClean="0"/>
              <a:t>10/23/14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4211107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2BC62D-1AE2-E741-AD7A-6E45449B49DA}" type="datetimeFigureOut">
              <a:rPr lang="en-US" smtClean="0"/>
              <a:t>10/23/14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1647787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2BC62D-1AE2-E741-AD7A-6E45449B49DA}" type="datetimeFigureOut">
              <a:rPr lang="en-US" smtClean="0"/>
              <a:t>10/23/14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4120032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2BC62D-1AE2-E741-AD7A-6E45449B49DA}" type="datetimeFigureOut">
              <a:rPr lang="en-US" smtClean="0"/>
              <a:t>10/23/14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2877570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2BC62D-1AE2-E741-AD7A-6E45449B49DA}" type="datetimeFigureOut">
              <a:rPr lang="en-US" smtClean="0"/>
              <a:t>10/23/14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898620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2BC62D-1AE2-E741-AD7A-6E45449B49DA}" type="datetimeFigureOut">
              <a:rPr lang="en-US" smtClean="0"/>
              <a:t>10/23/14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1520272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2BC62D-1AE2-E741-AD7A-6E45449B49DA}" type="datetimeFigureOut">
              <a:rPr lang="en-US" smtClean="0"/>
              <a:t>10/23/14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801743-EF64-7640-873B-80DC74FB6D9A}" type="slidenum">
              <a:rPr lang="en-US" smtClean="0"/>
              <a:t>‹#›</a:t>
            </a:fld>
            <a:endParaRPr lang="en-US"/>
          </a:p>
        </p:txBody>
      </p:sp>
    </p:spTree>
    <p:extLst>
      <p:ext uri="{BB962C8B-B14F-4D97-AF65-F5344CB8AC3E}">
        <p14:creationId xmlns:p14="http://schemas.microsoft.com/office/powerpoint/2010/main" val="21849125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2BC62D-1AE2-E741-AD7A-6E45449B49DA}" type="datetimeFigureOut">
              <a:rPr lang="en-US" smtClean="0"/>
              <a:t>10/23/14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801743-EF64-7640-873B-80DC74FB6D9A}" type="slidenum">
              <a:rPr lang="en-US" smtClean="0"/>
              <a:t>‹#›</a:t>
            </a:fld>
            <a:endParaRPr lang="en-US"/>
          </a:p>
        </p:txBody>
      </p:sp>
    </p:spTree>
    <p:extLst>
      <p:ext uri="{BB962C8B-B14F-4D97-AF65-F5344CB8AC3E}">
        <p14:creationId xmlns:p14="http://schemas.microsoft.com/office/powerpoint/2010/main" val="1947210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package" Target="../embeddings/Microsoft_Word_Document1.docx"/><Relationship Id="rId5" Type="http://schemas.openxmlformats.org/officeDocument/2006/relationships/image" Target="../media/image14.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emf"/></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package" Target="../embeddings/Microsoft_Word_Document2.docx"/><Relationship Id="rId5" Type="http://schemas.openxmlformats.org/officeDocument/2006/relationships/image" Target="../media/image26.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1" Type="http://schemas.openxmlformats.org/officeDocument/2006/relationships/image" Target="http://media.studyisland.com/pics/84744cellorg3.png" TargetMode="External"/><Relationship Id="rId12" Type="http://schemas.openxmlformats.org/officeDocument/2006/relationships/image" Target="../media/image12.png"/><Relationship Id="rId13" Type="http://schemas.openxmlformats.org/officeDocument/2006/relationships/image" Target="http://media.studyisland.com/pics/84744cellorg4.png" TargetMode="External"/><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image" Target="../media/image7.jpe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http://media.studyisland.com/pics/84744cellorg2.png" TargetMode="External"/><Relationship Id="rId8" Type="http://schemas.openxmlformats.org/officeDocument/2006/relationships/image" Target="../media/image10.png"/><Relationship Id="rId9" Type="http://schemas.openxmlformats.org/officeDocument/2006/relationships/image" Target="http://media.studyisland.com/pics/84744cellorg1.png" TargetMode="External"/><Relationship Id="rId10"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6646" y="1087660"/>
            <a:ext cx="9144000" cy="5770339"/>
          </a:xfrm>
          <a:prstGeom prst="rect">
            <a:avLst/>
          </a:prstGeom>
        </p:spPr>
      </p:pic>
      <p:sp>
        <p:nvSpPr>
          <p:cNvPr id="5" name="Rectangle 4"/>
          <p:cNvSpPr/>
          <p:nvPr/>
        </p:nvSpPr>
        <p:spPr>
          <a:xfrm>
            <a:off x="96646" y="287442"/>
            <a:ext cx="4475354" cy="800219"/>
          </a:xfrm>
          <a:prstGeom prst="rect">
            <a:avLst/>
          </a:prstGeom>
        </p:spPr>
        <p:txBody>
          <a:bodyPr wrap="none">
            <a:spAutoFit/>
          </a:bodyPr>
          <a:lstStyle/>
          <a:p>
            <a:r>
              <a:rPr lang="en-US" sz="2800" b="1" dirty="0" smtClean="0"/>
              <a:t>DO NOW 9.24.14</a:t>
            </a:r>
          </a:p>
          <a:p>
            <a:r>
              <a:rPr lang="en-US" dirty="0" smtClean="0"/>
              <a:t>Determine if each object is living or non-living </a:t>
            </a:r>
            <a:endParaRPr lang="en-US" dirty="0"/>
          </a:p>
        </p:txBody>
      </p:sp>
    </p:spTree>
    <p:extLst>
      <p:ext uri="{BB962C8B-B14F-4D97-AF65-F5344CB8AC3E}">
        <p14:creationId xmlns:p14="http://schemas.microsoft.com/office/powerpoint/2010/main" val="198491738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3391" y="269654"/>
            <a:ext cx="8478043" cy="6186308"/>
          </a:xfrm>
          <a:prstGeom prst="rect">
            <a:avLst/>
          </a:prstGeom>
        </p:spPr>
        <p:txBody>
          <a:bodyPr wrap="square">
            <a:spAutoFit/>
          </a:bodyPr>
          <a:lstStyle/>
          <a:p>
            <a:r>
              <a:rPr lang="en-US" sz="4400" b="1" dirty="0" smtClean="0"/>
              <a:t>														10.3.14</a:t>
            </a:r>
          </a:p>
          <a:p>
            <a:r>
              <a:rPr lang="en-US" sz="4400" b="1" dirty="0" smtClean="0"/>
              <a:t>LWBAT</a:t>
            </a:r>
            <a:r>
              <a:rPr lang="en-US" sz="4400" b="1" dirty="0"/>
              <a:t>:</a:t>
            </a:r>
          </a:p>
          <a:p>
            <a:r>
              <a:rPr lang="en-US" sz="4400" dirty="0"/>
              <a:t>Complete a Performance of </a:t>
            </a:r>
            <a:r>
              <a:rPr lang="en-US" sz="4400" dirty="0" smtClean="0"/>
              <a:t>Understanding (Constructed Response Questions) earning </a:t>
            </a:r>
            <a:r>
              <a:rPr lang="en-US" sz="4400" dirty="0"/>
              <a:t>a score of </a:t>
            </a:r>
            <a:r>
              <a:rPr lang="en-US" sz="4400" dirty="0" smtClean="0"/>
              <a:t>2.5 </a:t>
            </a:r>
            <a:r>
              <a:rPr lang="en-US" sz="4400" dirty="0"/>
              <a:t>or better</a:t>
            </a:r>
          </a:p>
          <a:p>
            <a:r>
              <a:rPr lang="en-US" sz="4400" b="1" dirty="0"/>
              <a:t>IOT:</a:t>
            </a:r>
          </a:p>
          <a:p>
            <a:r>
              <a:rPr lang="en-US" sz="4400" dirty="0"/>
              <a:t>Demonstrate their understanding of </a:t>
            </a:r>
            <a:r>
              <a:rPr lang="en-US" sz="4400" dirty="0" smtClean="0"/>
              <a:t>basic biological principles.</a:t>
            </a:r>
            <a:endParaRPr lang="en-US" sz="4400" dirty="0"/>
          </a:p>
        </p:txBody>
      </p:sp>
    </p:spTree>
    <p:extLst>
      <p:ext uri="{BB962C8B-B14F-4D97-AF65-F5344CB8AC3E}">
        <p14:creationId xmlns:p14="http://schemas.microsoft.com/office/powerpoint/2010/main" val="347327133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569660"/>
          </a:xfrm>
          <a:prstGeom prst="rect">
            <a:avLst/>
          </a:prstGeom>
        </p:spPr>
        <p:txBody>
          <a:bodyPr wrap="square">
            <a:spAutoFit/>
          </a:bodyPr>
          <a:lstStyle/>
          <a:p>
            <a:r>
              <a:rPr lang="en-US" sz="4000" b="1" dirty="0" smtClean="0"/>
              <a:t>DO NOW                                              10.6.14 </a:t>
            </a:r>
          </a:p>
          <a:p>
            <a:r>
              <a:rPr lang="en-US" sz="2800" b="1" dirty="0" smtClean="0"/>
              <a:t>DESCRIBE HOW EACH PICTURE RELATES TO THE MODERN CELL THEORY?</a:t>
            </a:r>
            <a:endParaRPr lang="en-US" sz="2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424111148"/>
              </p:ext>
            </p:extLst>
          </p:nvPr>
        </p:nvGraphicFramePr>
        <p:xfrm>
          <a:off x="96464" y="1569660"/>
          <a:ext cx="8918917" cy="3986589"/>
        </p:xfrm>
        <a:graphic>
          <a:graphicData uri="http://schemas.openxmlformats.org/presentationml/2006/ole">
            <mc:AlternateContent xmlns:mc="http://schemas.openxmlformats.org/markup-compatibility/2006">
              <mc:Choice xmlns:v="urn:schemas-microsoft-com:vml" Requires="v">
                <p:oleObj spid="_x0000_s3144" name="Document" r:id="rId4" imgW="6997700" imgH="5257800" progId="Word.Document.12">
                  <p:embed/>
                </p:oleObj>
              </mc:Choice>
              <mc:Fallback>
                <p:oleObj name="Document" r:id="rId4" imgW="6997700" imgH="5257800" progId="Word.Document.12">
                  <p:embed/>
                  <p:pic>
                    <p:nvPicPr>
                      <p:cNvPr id="0" name=""/>
                      <p:cNvPicPr/>
                      <p:nvPr/>
                    </p:nvPicPr>
                    <p:blipFill>
                      <a:blip r:embed="rId5"/>
                      <a:stretch>
                        <a:fillRect/>
                      </a:stretch>
                    </p:blipFill>
                    <p:spPr>
                      <a:xfrm>
                        <a:off x="96464" y="1569660"/>
                        <a:ext cx="8918917" cy="3986589"/>
                      </a:xfrm>
                      <a:prstGeom prst="rect">
                        <a:avLst/>
                      </a:prstGeom>
                    </p:spPr>
                  </p:pic>
                </p:oleObj>
              </mc:Fallback>
            </mc:AlternateContent>
          </a:graphicData>
        </a:graphic>
      </p:graphicFrame>
      <p:sp>
        <p:nvSpPr>
          <p:cNvPr id="4" name="TextBox 3"/>
          <p:cNvSpPr txBox="1"/>
          <p:nvPr/>
        </p:nvSpPr>
        <p:spPr>
          <a:xfrm>
            <a:off x="96463" y="5556250"/>
            <a:ext cx="8918917" cy="1384995"/>
          </a:xfrm>
          <a:prstGeom prst="rect">
            <a:avLst/>
          </a:prstGeom>
          <a:noFill/>
        </p:spPr>
        <p:txBody>
          <a:bodyPr wrap="square" rtlCol="0">
            <a:spAutoFit/>
          </a:bodyPr>
          <a:lstStyle/>
          <a:p>
            <a:r>
              <a:rPr lang="en-US" sz="2800" b="1" dirty="0" smtClean="0"/>
              <a:t>DESCRIBE WHAT CHARACTERISTICS OF LIFE ARE SHARED BY A </a:t>
            </a:r>
            <a:r>
              <a:rPr lang="en-US" sz="2800" b="1" i="1" u="sng" dirty="0" smtClean="0"/>
              <a:t>KJSHDAGFKJIUDFIWH</a:t>
            </a:r>
            <a:r>
              <a:rPr lang="en-US" sz="2800" b="1" i="1" dirty="0" smtClean="0"/>
              <a:t>F</a:t>
            </a:r>
            <a:r>
              <a:rPr lang="en-US" sz="2800" b="1" dirty="0" smtClean="0"/>
              <a:t> APPLE AND A </a:t>
            </a:r>
            <a:r>
              <a:rPr lang="en-US" sz="2800" b="1" i="1" u="sng" dirty="0" smtClean="0"/>
              <a:t>JD0CRHCGRURNBBSDKFI</a:t>
            </a:r>
            <a:r>
              <a:rPr lang="en-US" sz="2800" b="1" dirty="0" smtClean="0"/>
              <a:t> PEAR</a:t>
            </a:r>
            <a:endParaRPr lang="en-US" sz="2800" b="1" dirty="0"/>
          </a:p>
        </p:txBody>
      </p:sp>
    </p:spTree>
    <p:extLst>
      <p:ext uri="{BB962C8B-B14F-4D97-AF65-F5344CB8AC3E}">
        <p14:creationId xmlns:p14="http://schemas.microsoft.com/office/powerpoint/2010/main" val="358294549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7413" y="617197"/>
            <a:ext cx="8316167" cy="5386090"/>
          </a:xfrm>
          <a:prstGeom prst="rect">
            <a:avLst/>
          </a:prstGeom>
        </p:spPr>
        <p:txBody>
          <a:bodyPr wrap="square">
            <a:spAutoFit/>
          </a:bodyPr>
          <a:lstStyle/>
          <a:p>
            <a:r>
              <a:rPr lang="en-US" sz="4000" b="1" dirty="0"/>
              <a:t>LWBAT:</a:t>
            </a:r>
          </a:p>
          <a:p>
            <a:r>
              <a:rPr lang="en-US" sz="4400" b="1" dirty="0"/>
              <a:t>Similarities and differences in structure between prokaryotic and eukaryotic cells.</a:t>
            </a:r>
          </a:p>
          <a:p>
            <a:r>
              <a:rPr lang="en-US" sz="4000" b="1" dirty="0"/>
              <a:t>IOT:</a:t>
            </a:r>
          </a:p>
          <a:p>
            <a:r>
              <a:rPr lang="en-US" sz="4400" b="1" dirty="0"/>
              <a:t>Compare cellular structures and their functions in prokaryotic   and eukaryotic cells.</a:t>
            </a:r>
          </a:p>
        </p:txBody>
      </p:sp>
    </p:spTree>
    <p:extLst>
      <p:ext uri="{BB962C8B-B14F-4D97-AF65-F5344CB8AC3E}">
        <p14:creationId xmlns:p14="http://schemas.microsoft.com/office/powerpoint/2010/main" val="252756512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5601"/>
            <a:ext cx="8859399" cy="3539430"/>
          </a:xfrm>
          <a:prstGeom prst="rect">
            <a:avLst/>
          </a:prstGeom>
        </p:spPr>
        <p:txBody>
          <a:bodyPr wrap="square">
            <a:spAutoFit/>
          </a:bodyPr>
          <a:lstStyle/>
          <a:p>
            <a:r>
              <a:rPr lang="en-US" sz="4800" b="1" baseline="30000" dirty="0" smtClean="0"/>
              <a:t>10.6.14</a:t>
            </a:r>
          </a:p>
          <a:p>
            <a:r>
              <a:rPr lang="en-US" sz="4800" b="1" baseline="30000" dirty="0" smtClean="0"/>
              <a:t>Prokaryotic </a:t>
            </a:r>
            <a:r>
              <a:rPr lang="en-US" sz="4800" b="1" baseline="30000" dirty="0"/>
              <a:t>cells vs. Eukaryotic cells</a:t>
            </a:r>
          </a:p>
          <a:p>
            <a:r>
              <a:rPr lang="en-US" sz="4800" b="1" i="1" baseline="30000" dirty="0"/>
              <a:t>How are they different? How are they alike?</a:t>
            </a:r>
          </a:p>
          <a:p>
            <a:r>
              <a:rPr lang="en-US" sz="4800" b="1" baseline="30000" dirty="0"/>
              <a:t>Directions</a:t>
            </a:r>
            <a:r>
              <a:rPr lang="en-US" sz="4800" baseline="30000" dirty="0"/>
              <a:t>: Using your notes from class, construct a Venn diagram to show the similarities and differences among prokaryotic cells and eukaryotic cells. Be sure each side is clearly labeled.</a:t>
            </a:r>
            <a:endParaRPr lang="en-US" sz="4800" dirty="0"/>
          </a:p>
        </p:txBody>
      </p:sp>
      <p:pic>
        <p:nvPicPr>
          <p:cNvPr id="3" name="Picture 2"/>
          <p:cNvPicPr>
            <a:picLocks noChangeAspect="1"/>
          </p:cNvPicPr>
          <p:nvPr/>
        </p:nvPicPr>
        <p:blipFill>
          <a:blip r:embed="rId2"/>
          <a:stretch>
            <a:fillRect/>
          </a:stretch>
        </p:blipFill>
        <p:spPr>
          <a:xfrm>
            <a:off x="913819" y="2891743"/>
            <a:ext cx="6980612" cy="3966257"/>
          </a:xfrm>
          <a:prstGeom prst="rect">
            <a:avLst/>
          </a:prstGeom>
        </p:spPr>
      </p:pic>
    </p:spTree>
    <p:extLst>
      <p:ext uri="{BB962C8B-B14F-4D97-AF65-F5344CB8AC3E}">
        <p14:creationId xmlns:p14="http://schemas.microsoft.com/office/powerpoint/2010/main" val="146998582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3908" y="30979"/>
            <a:ext cx="8890375" cy="6986527"/>
          </a:xfrm>
          <a:prstGeom prst="rect">
            <a:avLst/>
          </a:prstGeom>
          <a:noFill/>
        </p:spPr>
        <p:txBody>
          <a:bodyPr wrap="square" rtlCol="0">
            <a:spAutoFit/>
          </a:bodyPr>
          <a:lstStyle/>
          <a:p>
            <a:r>
              <a:rPr lang="en-US" sz="3200" b="1" dirty="0" smtClean="0"/>
              <a:t>DO NOW                                                      10.7.14</a:t>
            </a:r>
            <a:endParaRPr lang="en-US" sz="3200" b="1" dirty="0"/>
          </a:p>
          <a:p>
            <a:r>
              <a:rPr lang="en-US" sz="3200" dirty="0"/>
              <a:t>For each statement listed below, decide if it best describes eukaryotic </a:t>
            </a:r>
            <a:r>
              <a:rPr lang="en-US" sz="3200" dirty="0" smtClean="0"/>
              <a:t>cells (</a:t>
            </a:r>
            <a:r>
              <a:rPr lang="en-US" sz="3200" dirty="0"/>
              <a:t>E), prokaryotic cells (P), or both types of cells (B).</a:t>
            </a:r>
          </a:p>
          <a:p>
            <a:r>
              <a:rPr lang="en-US" sz="3200" dirty="0"/>
              <a:t>1) _____ Cells contain DNA.</a:t>
            </a:r>
          </a:p>
          <a:p>
            <a:r>
              <a:rPr lang="en-US" sz="3200" dirty="0"/>
              <a:t>2) _____ Cells contain a nucleus.</a:t>
            </a:r>
          </a:p>
          <a:p>
            <a:r>
              <a:rPr lang="en-US" sz="3200" dirty="0"/>
              <a:t>3) _____ Cells contain a cell membrane.</a:t>
            </a:r>
          </a:p>
          <a:p>
            <a:r>
              <a:rPr lang="en-US" sz="3200" dirty="0"/>
              <a:t>4) _____ Existed 3 billion years ago.</a:t>
            </a:r>
          </a:p>
          <a:p>
            <a:r>
              <a:rPr lang="en-US" sz="3200" dirty="0"/>
              <a:t>5) _____ Existed 2 billion years ago.</a:t>
            </a:r>
          </a:p>
          <a:p>
            <a:r>
              <a:rPr lang="en-US" sz="3200" dirty="0"/>
              <a:t>6) _____ About 0.5 </a:t>
            </a:r>
            <a:r>
              <a:rPr lang="en-US" sz="3200" b="1" dirty="0" err="1"/>
              <a:t>μ</a:t>
            </a:r>
            <a:r>
              <a:rPr lang="en-US" sz="3200" dirty="0" err="1"/>
              <a:t>m</a:t>
            </a:r>
            <a:r>
              <a:rPr lang="en-US" sz="3200" dirty="0"/>
              <a:t> in size.</a:t>
            </a:r>
          </a:p>
          <a:p>
            <a:r>
              <a:rPr lang="en-US" sz="3200" dirty="0"/>
              <a:t>7) _____ Plant and animal cells.</a:t>
            </a:r>
          </a:p>
          <a:p>
            <a:r>
              <a:rPr lang="en-US" sz="3200" dirty="0"/>
              <a:t>8) _____ Bacteria cells.</a:t>
            </a:r>
          </a:p>
          <a:p>
            <a:r>
              <a:rPr lang="en-US" sz="3200" dirty="0"/>
              <a:t>9) _____ Contain cytoplasm.</a:t>
            </a:r>
          </a:p>
          <a:p>
            <a:r>
              <a:rPr lang="en-US" sz="3200" dirty="0"/>
              <a:t>10) ____ Contains a cytoskeleton.</a:t>
            </a:r>
          </a:p>
        </p:txBody>
      </p:sp>
    </p:spTree>
    <p:extLst>
      <p:ext uri="{BB962C8B-B14F-4D97-AF65-F5344CB8AC3E}">
        <p14:creationId xmlns:p14="http://schemas.microsoft.com/office/powerpoint/2010/main" val="85037076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01700" y="0"/>
            <a:ext cx="7316768" cy="6858000"/>
          </a:xfrm>
          <a:prstGeom prst="rect">
            <a:avLst/>
          </a:prstGeom>
        </p:spPr>
      </p:pic>
      <p:pic>
        <p:nvPicPr>
          <p:cNvPr id="3" name="Picture 2"/>
          <p:cNvPicPr>
            <a:picLocks noChangeAspect="1"/>
          </p:cNvPicPr>
          <p:nvPr/>
        </p:nvPicPr>
        <p:blipFill>
          <a:blip r:embed="rId3"/>
          <a:stretch>
            <a:fillRect/>
          </a:stretch>
        </p:blipFill>
        <p:spPr>
          <a:xfrm>
            <a:off x="5182342" y="426737"/>
            <a:ext cx="2530656" cy="2283935"/>
          </a:xfrm>
          <a:prstGeom prst="rect">
            <a:avLst/>
          </a:prstGeom>
        </p:spPr>
      </p:pic>
      <p:pic>
        <p:nvPicPr>
          <p:cNvPr id="4" name="Picture 3"/>
          <p:cNvPicPr>
            <a:picLocks noChangeAspect="1"/>
          </p:cNvPicPr>
          <p:nvPr/>
        </p:nvPicPr>
        <p:blipFill>
          <a:blip r:embed="rId4"/>
          <a:stretch>
            <a:fillRect/>
          </a:stretch>
        </p:blipFill>
        <p:spPr>
          <a:xfrm>
            <a:off x="1270054" y="535752"/>
            <a:ext cx="3072781" cy="2174920"/>
          </a:xfrm>
          <a:prstGeom prst="rect">
            <a:avLst/>
          </a:prstGeom>
        </p:spPr>
      </p:pic>
      <p:pic>
        <p:nvPicPr>
          <p:cNvPr id="5" name="Picture 4"/>
          <p:cNvPicPr>
            <a:picLocks noChangeAspect="1"/>
          </p:cNvPicPr>
          <p:nvPr/>
        </p:nvPicPr>
        <p:blipFill>
          <a:blip r:embed="rId5"/>
          <a:stretch>
            <a:fillRect/>
          </a:stretch>
        </p:blipFill>
        <p:spPr>
          <a:xfrm>
            <a:off x="0" y="2710672"/>
            <a:ext cx="9143999" cy="4147328"/>
          </a:xfrm>
          <a:prstGeom prst="rect">
            <a:avLst/>
          </a:prstGeom>
        </p:spPr>
      </p:pic>
    </p:spTree>
    <p:extLst>
      <p:ext uri="{BB962C8B-B14F-4D97-AF65-F5344CB8AC3E}">
        <p14:creationId xmlns:p14="http://schemas.microsoft.com/office/powerpoint/2010/main" val="385283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130" y="12311"/>
            <a:ext cx="8922506" cy="7417415"/>
          </a:xfrm>
          <a:prstGeom prst="rect">
            <a:avLst/>
          </a:prstGeom>
        </p:spPr>
        <p:txBody>
          <a:bodyPr wrap="square">
            <a:spAutoFit/>
          </a:bodyPr>
          <a:lstStyle/>
          <a:p>
            <a:r>
              <a:rPr lang="en-US" sz="2800" b="1" dirty="0"/>
              <a:t>DO NOW </a:t>
            </a:r>
            <a:r>
              <a:rPr lang="en-US" sz="2800" b="1" dirty="0" smtClean="0"/>
              <a:t>10.8.14</a:t>
            </a:r>
          </a:p>
          <a:p>
            <a:r>
              <a:rPr lang="en-US" sz="2400" b="1" dirty="0" smtClean="0"/>
              <a:t>A</a:t>
            </a:r>
            <a:r>
              <a:rPr lang="en-US" sz="2400" b="1" dirty="0"/>
              <a:t>. Cell Membrane </a:t>
            </a:r>
            <a:r>
              <a:rPr lang="en-US" sz="2400" b="1" dirty="0" smtClean="0"/>
              <a:t> B</a:t>
            </a:r>
            <a:r>
              <a:rPr lang="en-US" sz="2400" b="1" dirty="0"/>
              <a:t>. Cytoplasm </a:t>
            </a:r>
            <a:r>
              <a:rPr lang="en-US" sz="2400" b="1" dirty="0" smtClean="0"/>
              <a:t> C</a:t>
            </a:r>
            <a:r>
              <a:rPr lang="en-US" sz="2400" b="1" dirty="0"/>
              <a:t>. Endoplasmic Reticulum </a:t>
            </a:r>
            <a:r>
              <a:rPr lang="en-US" sz="2400" b="1" dirty="0" smtClean="0"/>
              <a:t> D</a:t>
            </a:r>
            <a:r>
              <a:rPr lang="en-US" sz="2400" b="1" dirty="0"/>
              <a:t>. Vacuoles </a:t>
            </a:r>
            <a:r>
              <a:rPr lang="en-US" sz="2400" b="1" dirty="0" smtClean="0"/>
              <a:t> E</a:t>
            </a:r>
            <a:r>
              <a:rPr lang="en-US" sz="2400" b="1" dirty="0"/>
              <a:t>. Mitochondria </a:t>
            </a:r>
            <a:r>
              <a:rPr lang="en-US" sz="2400" b="1" dirty="0" smtClean="0"/>
              <a:t> F</a:t>
            </a:r>
            <a:r>
              <a:rPr lang="en-US" sz="2400" b="1" dirty="0"/>
              <a:t>. Nuclear Membrane </a:t>
            </a:r>
            <a:r>
              <a:rPr lang="en-US" sz="2400" b="1" dirty="0" smtClean="0"/>
              <a:t> G</a:t>
            </a:r>
            <a:r>
              <a:rPr lang="en-US" sz="2400" b="1" dirty="0"/>
              <a:t>. Ribosomes </a:t>
            </a:r>
            <a:r>
              <a:rPr lang="en-US" sz="2400" b="1" dirty="0" smtClean="0"/>
              <a:t> H</a:t>
            </a:r>
            <a:r>
              <a:rPr lang="en-US" sz="2400" b="1" dirty="0"/>
              <a:t>. Golgi Bodies </a:t>
            </a:r>
            <a:r>
              <a:rPr lang="en-US" sz="2400" b="1" dirty="0" smtClean="0"/>
              <a:t> I</a:t>
            </a:r>
            <a:r>
              <a:rPr lang="en-US" sz="2400" b="1" dirty="0"/>
              <a:t>. Lysosomes </a:t>
            </a:r>
            <a:r>
              <a:rPr lang="en-US" sz="2400" b="1" dirty="0" smtClean="0"/>
              <a:t> J</a:t>
            </a:r>
            <a:r>
              <a:rPr lang="en-US" sz="2400" b="1" dirty="0"/>
              <a:t>. Nucleus </a:t>
            </a:r>
          </a:p>
          <a:p>
            <a:r>
              <a:rPr lang="en-US" sz="2800" b="1" dirty="0"/>
              <a:t>Match up the organelles with its correct function: </a:t>
            </a:r>
            <a:endParaRPr lang="en-US" sz="2800" dirty="0"/>
          </a:p>
          <a:p>
            <a:r>
              <a:rPr lang="en-US" sz="2800" dirty="0"/>
              <a:t>____ </a:t>
            </a:r>
            <a:r>
              <a:rPr lang="en-US" sz="2800" b="1" dirty="0"/>
              <a:t>Controls </a:t>
            </a:r>
            <a:r>
              <a:rPr lang="en-US" sz="2800" dirty="0"/>
              <a:t>what goes </a:t>
            </a:r>
            <a:r>
              <a:rPr lang="en-US" sz="2800" b="1" dirty="0"/>
              <a:t>in </a:t>
            </a:r>
            <a:r>
              <a:rPr lang="en-US" sz="2800" dirty="0"/>
              <a:t>and </a:t>
            </a:r>
            <a:r>
              <a:rPr lang="en-US" sz="2800" b="1" dirty="0"/>
              <a:t>out </a:t>
            </a:r>
            <a:r>
              <a:rPr lang="en-US" sz="2800" dirty="0"/>
              <a:t>of the </a:t>
            </a:r>
            <a:r>
              <a:rPr lang="en-US" sz="2800" b="1" dirty="0"/>
              <a:t>nucleus </a:t>
            </a:r>
            <a:endParaRPr lang="en-US" sz="2800" dirty="0"/>
          </a:p>
          <a:p>
            <a:r>
              <a:rPr lang="en-US" sz="2800" dirty="0"/>
              <a:t>____ </a:t>
            </a:r>
            <a:r>
              <a:rPr lang="en-US" sz="2800" b="1" dirty="0"/>
              <a:t>Protects </a:t>
            </a:r>
            <a:r>
              <a:rPr lang="en-US" sz="2800" dirty="0"/>
              <a:t>the cells </a:t>
            </a:r>
          </a:p>
          <a:p>
            <a:r>
              <a:rPr lang="en-US" sz="2800" dirty="0"/>
              <a:t>____ A </a:t>
            </a:r>
            <a:r>
              <a:rPr lang="en-US" sz="2800" b="1" dirty="0"/>
              <a:t>jelly-like </a:t>
            </a:r>
            <a:r>
              <a:rPr lang="en-US" sz="2800" dirty="0"/>
              <a:t>fluid that helps give cell its shape </a:t>
            </a:r>
          </a:p>
          <a:p>
            <a:r>
              <a:rPr lang="en-US" sz="2800" dirty="0"/>
              <a:t>____ </a:t>
            </a:r>
            <a:r>
              <a:rPr lang="en-US" sz="2800" b="1" dirty="0"/>
              <a:t>Controls all the cell activity</a:t>
            </a:r>
            <a:r>
              <a:rPr lang="en-US" sz="2800" dirty="0"/>
              <a:t>, the “</a:t>
            </a:r>
            <a:r>
              <a:rPr lang="en-US" sz="2800" b="1" dirty="0"/>
              <a:t>boss</a:t>
            </a:r>
            <a:r>
              <a:rPr lang="en-US" sz="2800" dirty="0"/>
              <a:t>” of the cell </a:t>
            </a:r>
          </a:p>
          <a:p>
            <a:r>
              <a:rPr lang="en-US" sz="2800" dirty="0"/>
              <a:t>____ </a:t>
            </a:r>
            <a:r>
              <a:rPr lang="en-US" sz="2800" b="1" dirty="0"/>
              <a:t>Rod-shaped </a:t>
            </a:r>
            <a:r>
              <a:rPr lang="en-US" sz="2800" dirty="0"/>
              <a:t>parts that </a:t>
            </a:r>
            <a:r>
              <a:rPr lang="en-US" sz="2800" b="1" dirty="0"/>
              <a:t>store </a:t>
            </a:r>
            <a:r>
              <a:rPr lang="en-US" sz="2800" dirty="0"/>
              <a:t>and </a:t>
            </a:r>
            <a:r>
              <a:rPr lang="en-US" sz="2800" b="1" dirty="0"/>
              <a:t>release energy </a:t>
            </a:r>
            <a:endParaRPr lang="en-US" sz="2800" dirty="0"/>
          </a:p>
          <a:p>
            <a:r>
              <a:rPr lang="en-US" sz="2800" dirty="0"/>
              <a:t>____ Liquid-filled space, </a:t>
            </a:r>
            <a:r>
              <a:rPr lang="en-US" sz="2800" b="1" dirty="0"/>
              <a:t>store food, water and waste </a:t>
            </a:r>
            <a:endParaRPr lang="en-US" sz="2800" dirty="0"/>
          </a:p>
          <a:p>
            <a:r>
              <a:rPr lang="en-US" sz="2800" dirty="0"/>
              <a:t>____ The “</a:t>
            </a:r>
            <a:r>
              <a:rPr lang="en-US" sz="2800" b="1" dirty="0"/>
              <a:t>roadways</a:t>
            </a:r>
            <a:r>
              <a:rPr lang="en-US" sz="2800" dirty="0"/>
              <a:t>” of the cell, </a:t>
            </a:r>
            <a:r>
              <a:rPr lang="en-US" sz="2800" b="1" dirty="0"/>
              <a:t>move materials </a:t>
            </a:r>
            <a:endParaRPr lang="en-US" sz="2800" dirty="0"/>
          </a:p>
          <a:p>
            <a:r>
              <a:rPr lang="en-US" sz="2800" dirty="0"/>
              <a:t>____ Grain-like structures </a:t>
            </a:r>
            <a:r>
              <a:rPr lang="en-US" sz="2800" b="1" dirty="0"/>
              <a:t>make and store protein </a:t>
            </a:r>
            <a:endParaRPr lang="en-US" sz="2800" dirty="0"/>
          </a:p>
          <a:p>
            <a:r>
              <a:rPr lang="en-US" sz="2800" dirty="0"/>
              <a:t>____ work hard to </a:t>
            </a:r>
            <a:r>
              <a:rPr lang="en-US" sz="2800" b="1" dirty="0"/>
              <a:t>package </a:t>
            </a:r>
            <a:r>
              <a:rPr lang="en-US" sz="2800" dirty="0"/>
              <a:t>and to move </a:t>
            </a:r>
            <a:r>
              <a:rPr lang="en-US" sz="2800" b="1" dirty="0"/>
              <a:t>protein </a:t>
            </a:r>
            <a:r>
              <a:rPr lang="en-US" sz="2800" dirty="0"/>
              <a:t>to </a:t>
            </a:r>
            <a:r>
              <a:rPr lang="en-US" sz="2800" dirty="0" smtClean="0"/>
              <a:t>the</a:t>
            </a:r>
          </a:p>
          <a:p>
            <a:r>
              <a:rPr lang="en-US" sz="2800" dirty="0"/>
              <a:t> </a:t>
            </a:r>
            <a:r>
              <a:rPr lang="en-US" sz="2800" dirty="0" smtClean="0"/>
              <a:t>         </a:t>
            </a:r>
            <a:r>
              <a:rPr lang="en-US" sz="2800" dirty="0"/>
              <a:t>outside of the cell </a:t>
            </a:r>
          </a:p>
          <a:p>
            <a:r>
              <a:rPr lang="en-US" sz="2800" dirty="0"/>
              <a:t>____ </a:t>
            </a:r>
            <a:r>
              <a:rPr lang="en-US" sz="2800" b="1" dirty="0"/>
              <a:t>Removes waste </a:t>
            </a:r>
            <a:r>
              <a:rPr lang="en-US" sz="2800" dirty="0"/>
              <a:t>from the </a:t>
            </a:r>
            <a:r>
              <a:rPr lang="en-US" sz="2800" dirty="0" smtClean="0"/>
              <a:t>cell</a:t>
            </a:r>
            <a:endParaRPr lang="en-US" sz="2800" b="1" dirty="0"/>
          </a:p>
          <a:p>
            <a:endParaRPr lang="en-US" sz="2800" dirty="0"/>
          </a:p>
        </p:txBody>
      </p:sp>
    </p:spTree>
    <p:extLst>
      <p:ext uri="{BB962C8B-B14F-4D97-AF65-F5344CB8AC3E}">
        <p14:creationId xmlns:p14="http://schemas.microsoft.com/office/powerpoint/2010/main" val="1301036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831" y="58846"/>
            <a:ext cx="8638256" cy="7386636"/>
          </a:xfrm>
          <a:prstGeom prst="rect">
            <a:avLst/>
          </a:prstGeom>
        </p:spPr>
        <p:txBody>
          <a:bodyPr wrap="square">
            <a:spAutoFit/>
          </a:bodyPr>
          <a:lstStyle/>
          <a:p>
            <a:r>
              <a:rPr lang="en-US" sz="3600" b="1" dirty="0"/>
              <a:t>CELLULAR </a:t>
            </a:r>
            <a:r>
              <a:rPr lang="en-US" sz="3600" b="1" dirty="0" smtClean="0"/>
              <a:t>ORGANELLE PROJECT</a:t>
            </a:r>
            <a:r>
              <a:rPr lang="en-US" dirty="0"/>
              <a:t>					</a:t>
            </a:r>
          </a:p>
          <a:p>
            <a:r>
              <a:rPr lang="en-US" dirty="0"/>
              <a:t>					</a:t>
            </a:r>
          </a:p>
          <a:p>
            <a:r>
              <a:rPr lang="en-US" sz="2800" dirty="0"/>
              <a:t>Requirements – You will need to recreate a cellular organelle in super large form.  Please spend time making this cellular organelle the correct shape and make sure to color it.  You are also required to have the name of the organelle on the oddly shaped poster.  Please research the following and bullet list them on the organelle</a:t>
            </a:r>
            <a:r>
              <a:rPr lang="en-US" sz="2800" dirty="0" smtClean="0"/>
              <a:t>.</a:t>
            </a:r>
            <a:endParaRPr lang="en-US" dirty="0"/>
          </a:p>
          <a:p>
            <a:r>
              <a:rPr lang="en-US" sz="2400" dirty="0"/>
              <a:t>Research on Poster</a:t>
            </a:r>
          </a:p>
          <a:p>
            <a:r>
              <a:rPr lang="en-US" sz="2400" dirty="0"/>
              <a:t>● Name of the Organelle</a:t>
            </a:r>
          </a:p>
          <a:p>
            <a:r>
              <a:rPr lang="en-US" sz="2400" dirty="0"/>
              <a:t>● Shape (Structure Function )</a:t>
            </a:r>
          </a:p>
          <a:p>
            <a:r>
              <a:rPr lang="en-US" sz="2400" dirty="0"/>
              <a:t>● Function of the Organelle / Job</a:t>
            </a:r>
          </a:p>
          <a:p>
            <a:r>
              <a:rPr lang="en-US" sz="2400" dirty="0"/>
              <a:t>● How it performs this function</a:t>
            </a:r>
          </a:p>
          <a:p>
            <a:r>
              <a:rPr lang="en-US" sz="2400" dirty="0"/>
              <a:t>● Anything related to SPONCH</a:t>
            </a:r>
          </a:p>
          <a:p>
            <a:r>
              <a:rPr lang="en-US" sz="2400" dirty="0"/>
              <a:t>● Where it is located in the cell?</a:t>
            </a:r>
          </a:p>
          <a:p>
            <a:r>
              <a:rPr lang="en-US" sz="2400" dirty="0"/>
              <a:t>● Other cool things not mentioned.</a:t>
            </a:r>
          </a:p>
          <a:p>
            <a:r>
              <a:rPr lang="en-US" sz="2400" dirty="0"/>
              <a:t>● Put your name on it!</a:t>
            </a:r>
          </a:p>
          <a:p>
            <a:r>
              <a:rPr lang="en-US" dirty="0"/>
              <a:t> </a:t>
            </a:r>
          </a:p>
        </p:txBody>
      </p:sp>
    </p:spTree>
    <p:extLst>
      <p:ext uri="{BB962C8B-B14F-4D97-AF65-F5344CB8AC3E}">
        <p14:creationId xmlns:p14="http://schemas.microsoft.com/office/powerpoint/2010/main" val="253081886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6259" y="1098387"/>
            <a:ext cx="8342931" cy="5473478"/>
          </a:xfrm>
          <a:prstGeom prst="rect">
            <a:avLst/>
          </a:prstGeom>
        </p:spPr>
      </p:pic>
      <p:sp>
        <p:nvSpPr>
          <p:cNvPr id="5" name="TextBox 4"/>
          <p:cNvSpPr txBox="1"/>
          <p:nvPr/>
        </p:nvSpPr>
        <p:spPr>
          <a:xfrm>
            <a:off x="457754" y="280597"/>
            <a:ext cx="5906500" cy="646331"/>
          </a:xfrm>
          <a:prstGeom prst="rect">
            <a:avLst/>
          </a:prstGeom>
          <a:noFill/>
        </p:spPr>
        <p:txBody>
          <a:bodyPr wrap="square" rtlCol="0">
            <a:spAutoFit/>
          </a:bodyPr>
          <a:lstStyle/>
          <a:p>
            <a:r>
              <a:rPr lang="en-US" sz="3600" b="1" dirty="0" smtClean="0"/>
              <a:t>FOR EXAMPLE:</a:t>
            </a:r>
            <a:endParaRPr lang="en-US" sz="3600" b="1" dirty="0"/>
          </a:p>
        </p:txBody>
      </p:sp>
    </p:spTree>
    <p:extLst>
      <p:ext uri="{BB962C8B-B14F-4D97-AF65-F5344CB8AC3E}">
        <p14:creationId xmlns:p14="http://schemas.microsoft.com/office/powerpoint/2010/main" val="111554576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731000"/>
          </a:xfrm>
          <a:prstGeom prst="rect">
            <a:avLst/>
          </a:prstGeom>
        </p:spPr>
      </p:pic>
      <p:pic>
        <p:nvPicPr>
          <p:cNvPr id="3" name="Picture 2"/>
          <p:cNvPicPr>
            <a:picLocks noChangeAspect="1"/>
          </p:cNvPicPr>
          <p:nvPr/>
        </p:nvPicPr>
        <p:blipFill>
          <a:blip r:embed="rId3"/>
          <a:stretch>
            <a:fillRect/>
          </a:stretch>
        </p:blipFill>
        <p:spPr>
          <a:xfrm>
            <a:off x="3191022" y="3922876"/>
            <a:ext cx="817081" cy="1053677"/>
          </a:xfrm>
          <a:prstGeom prst="rect">
            <a:avLst/>
          </a:prstGeom>
        </p:spPr>
      </p:pic>
      <p:pic>
        <p:nvPicPr>
          <p:cNvPr id="4" name="Picture 3"/>
          <p:cNvPicPr>
            <a:picLocks noChangeAspect="1"/>
          </p:cNvPicPr>
          <p:nvPr/>
        </p:nvPicPr>
        <p:blipFill>
          <a:blip r:embed="rId4"/>
          <a:stretch>
            <a:fillRect/>
          </a:stretch>
        </p:blipFill>
        <p:spPr>
          <a:xfrm>
            <a:off x="4365971" y="4172642"/>
            <a:ext cx="940424" cy="803911"/>
          </a:xfrm>
          <a:prstGeom prst="rect">
            <a:avLst/>
          </a:prstGeom>
        </p:spPr>
      </p:pic>
      <p:pic>
        <p:nvPicPr>
          <p:cNvPr id="5" name="Picture 4"/>
          <p:cNvPicPr>
            <a:picLocks noChangeAspect="1"/>
          </p:cNvPicPr>
          <p:nvPr/>
        </p:nvPicPr>
        <p:blipFill>
          <a:blip r:embed="rId5"/>
          <a:stretch>
            <a:fillRect/>
          </a:stretch>
        </p:blipFill>
        <p:spPr>
          <a:xfrm>
            <a:off x="5576102" y="4225779"/>
            <a:ext cx="1057340" cy="750774"/>
          </a:xfrm>
          <a:prstGeom prst="rect">
            <a:avLst/>
          </a:prstGeom>
        </p:spPr>
      </p:pic>
      <p:pic>
        <p:nvPicPr>
          <p:cNvPr id="6" name="Picture 5"/>
          <p:cNvPicPr>
            <a:picLocks noChangeAspect="1"/>
          </p:cNvPicPr>
          <p:nvPr/>
        </p:nvPicPr>
        <p:blipFill>
          <a:blip r:embed="rId6"/>
          <a:stretch>
            <a:fillRect/>
          </a:stretch>
        </p:blipFill>
        <p:spPr>
          <a:xfrm>
            <a:off x="7016685" y="4066250"/>
            <a:ext cx="921183" cy="910303"/>
          </a:xfrm>
          <a:prstGeom prst="rect">
            <a:avLst/>
          </a:prstGeom>
        </p:spPr>
      </p:pic>
      <p:sp>
        <p:nvSpPr>
          <p:cNvPr id="7" name="TextBox 6"/>
          <p:cNvSpPr txBox="1"/>
          <p:nvPr/>
        </p:nvSpPr>
        <p:spPr>
          <a:xfrm>
            <a:off x="4744296" y="969270"/>
            <a:ext cx="3778291" cy="523220"/>
          </a:xfrm>
          <a:prstGeom prst="rect">
            <a:avLst/>
          </a:prstGeom>
          <a:noFill/>
        </p:spPr>
        <p:txBody>
          <a:bodyPr wrap="square" rtlCol="0">
            <a:spAutoFit/>
          </a:bodyPr>
          <a:lstStyle/>
          <a:p>
            <a:r>
              <a:rPr lang="en-US" sz="2800" b="1" dirty="0" smtClean="0"/>
              <a:t>DO NOW 10.9.14</a:t>
            </a:r>
            <a:endParaRPr lang="en-US" sz="2800" b="1" dirty="0"/>
          </a:p>
        </p:txBody>
      </p:sp>
    </p:spTree>
    <p:extLst>
      <p:ext uri="{BB962C8B-B14F-4D97-AF65-F5344CB8AC3E}">
        <p14:creationId xmlns:p14="http://schemas.microsoft.com/office/powerpoint/2010/main" val="1385736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7815" y="212008"/>
            <a:ext cx="8720003" cy="6063198"/>
          </a:xfrm>
          <a:prstGeom prst="rect">
            <a:avLst/>
          </a:prstGeom>
        </p:spPr>
        <p:txBody>
          <a:bodyPr wrap="square">
            <a:spAutoFit/>
          </a:bodyPr>
          <a:lstStyle/>
          <a:p>
            <a:r>
              <a:rPr lang="en-US" sz="4800" b="1" dirty="0" smtClean="0"/>
              <a:t>DO NOW                             9.29.14</a:t>
            </a:r>
          </a:p>
          <a:p>
            <a:r>
              <a:rPr lang="en-US" sz="5400" dirty="0" smtClean="0"/>
              <a:t>1.List two </a:t>
            </a:r>
            <a:r>
              <a:rPr lang="en-US" sz="5400" dirty="0"/>
              <a:t>issues in the area of biology that you believe are important in the world today</a:t>
            </a:r>
            <a:r>
              <a:rPr lang="en-US" sz="5400" dirty="0" smtClean="0"/>
              <a:t>.</a:t>
            </a:r>
          </a:p>
          <a:p>
            <a:endParaRPr lang="en-US" sz="1600" dirty="0"/>
          </a:p>
          <a:p>
            <a:r>
              <a:rPr lang="en-US" sz="5400" dirty="0" smtClean="0"/>
              <a:t>2. List </a:t>
            </a:r>
            <a:r>
              <a:rPr lang="en-US" sz="5400" dirty="0"/>
              <a:t>all the characteristics that you have in common with a beetle. </a:t>
            </a:r>
          </a:p>
        </p:txBody>
      </p:sp>
    </p:spTree>
    <p:extLst>
      <p:ext uri="{BB962C8B-B14F-4D97-AF65-F5344CB8AC3E}">
        <p14:creationId xmlns:p14="http://schemas.microsoft.com/office/powerpoint/2010/main" val="421640193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6397" y="183925"/>
            <a:ext cx="8802230" cy="6740307"/>
          </a:xfrm>
          <a:prstGeom prst="rect">
            <a:avLst/>
          </a:prstGeom>
        </p:spPr>
        <p:txBody>
          <a:bodyPr wrap="square">
            <a:spAutoFit/>
          </a:bodyPr>
          <a:lstStyle/>
          <a:p>
            <a:r>
              <a:rPr lang="en-US" sz="4800" b="1" dirty="0" smtClean="0"/>
              <a:t>													10.9.14</a:t>
            </a:r>
            <a:endParaRPr lang="en-US" sz="4800" b="1" dirty="0"/>
          </a:p>
          <a:p>
            <a:r>
              <a:rPr lang="en-US" sz="4800" b="1" dirty="0" smtClean="0"/>
              <a:t>LWBAT</a:t>
            </a:r>
            <a:r>
              <a:rPr lang="en-US" sz="4800" b="1" dirty="0"/>
              <a:t>:</a:t>
            </a:r>
          </a:p>
          <a:p>
            <a:r>
              <a:rPr lang="en-US" sz="4800" dirty="0"/>
              <a:t>Compare cellular </a:t>
            </a:r>
            <a:r>
              <a:rPr lang="en-US" sz="4800" dirty="0" smtClean="0"/>
              <a:t>structures &amp; </a:t>
            </a:r>
            <a:r>
              <a:rPr lang="en-US" sz="4800" dirty="0"/>
              <a:t>their functions in </a:t>
            </a:r>
            <a:r>
              <a:rPr lang="en-US" sz="4800" dirty="0" smtClean="0"/>
              <a:t>animal </a:t>
            </a:r>
            <a:r>
              <a:rPr lang="en-US" sz="4800" dirty="0"/>
              <a:t>and </a:t>
            </a:r>
            <a:r>
              <a:rPr lang="en-US" sz="4800" dirty="0" smtClean="0"/>
              <a:t>plant </a:t>
            </a:r>
            <a:r>
              <a:rPr lang="en-US" sz="4800" dirty="0"/>
              <a:t>cells.</a:t>
            </a:r>
          </a:p>
          <a:p>
            <a:r>
              <a:rPr lang="en-US" sz="4800" b="1" dirty="0"/>
              <a:t>IOT:</a:t>
            </a:r>
          </a:p>
          <a:p>
            <a:r>
              <a:rPr lang="en-US" sz="4800" dirty="0"/>
              <a:t>Describe relationships between structure and function at biological levels of organization.</a:t>
            </a:r>
          </a:p>
        </p:txBody>
      </p:sp>
    </p:spTree>
    <p:extLst>
      <p:ext uri="{BB962C8B-B14F-4D97-AF65-F5344CB8AC3E}">
        <p14:creationId xmlns:p14="http://schemas.microsoft.com/office/powerpoint/2010/main" val="28312006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781875480"/>
              </p:ext>
            </p:extLst>
          </p:nvPr>
        </p:nvGraphicFramePr>
        <p:xfrm>
          <a:off x="147662" y="186005"/>
          <a:ext cx="10292076" cy="6671995"/>
        </p:xfrm>
        <a:graphic>
          <a:graphicData uri="http://schemas.openxmlformats.org/presentationml/2006/ole">
            <mc:AlternateContent xmlns:mc="http://schemas.openxmlformats.org/markup-compatibility/2006">
              <mc:Choice xmlns:v="urn:schemas-microsoft-com:vml" Requires="v">
                <p:oleObj spid="_x0000_s1064" name="Document" r:id="rId4" imgW="6858000" imgH="8877300" progId="Word.Document.12">
                  <p:embed/>
                </p:oleObj>
              </mc:Choice>
              <mc:Fallback>
                <p:oleObj name="Document" r:id="rId4" imgW="6858000" imgH="8877300" progId="Word.Document.12">
                  <p:embed/>
                  <p:pic>
                    <p:nvPicPr>
                      <p:cNvPr id="0" name=""/>
                      <p:cNvPicPr/>
                      <p:nvPr/>
                    </p:nvPicPr>
                    <p:blipFill>
                      <a:blip r:embed="rId5"/>
                      <a:stretch>
                        <a:fillRect/>
                      </a:stretch>
                    </p:blipFill>
                    <p:spPr>
                      <a:xfrm>
                        <a:off x="147662" y="186005"/>
                        <a:ext cx="10292076" cy="6671995"/>
                      </a:xfrm>
                      <a:prstGeom prst="rect">
                        <a:avLst/>
                      </a:prstGeom>
                    </p:spPr>
                  </p:pic>
                </p:oleObj>
              </mc:Fallback>
            </mc:AlternateContent>
          </a:graphicData>
        </a:graphic>
      </p:graphicFrame>
      <p:sp>
        <p:nvSpPr>
          <p:cNvPr id="5" name="Rectangle 4"/>
          <p:cNvSpPr/>
          <p:nvPr/>
        </p:nvSpPr>
        <p:spPr>
          <a:xfrm>
            <a:off x="8251057" y="202007"/>
            <a:ext cx="1129035" cy="830997"/>
          </a:xfrm>
          <a:prstGeom prst="rect">
            <a:avLst/>
          </a:prstGeom>
        </p:spPr>
        <p:txBody>
          <a:bodyPr wrap="none">
            <a:spAutoFit/>
          </a:bodyPr>
          <a:lstStyle/>
          <a:p>
            <a:endParaRPr lang="en-US" sz="2400" b="1" dirty="0" smtClean="0"/>
          </a:p>
          <a:p>
            <a:r>
              <a:rPr lang="en-US" sz="2400" b="1" dirty="0" smtClean="0"/>
              <a:t>10.9.14</a:t>
            </a:r>
            <a:endParaRPr lang="en-US" sz="2400" b="1" dirty="0"/>
          </a:p>
        </p:txBody>
      </p:sp>
    </p:spTree>
    <p:extLst>
      <p:ext uri="{BB962C8B-B14F-4D97-AF65-F5344CB8AC3E}">
        <p14:creationId xmlns:p14="http://schemas.microsoft.com/office/powerpoint/2010/main" val="244109662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122" y="223632"/>
            <a:ext cx="8623304" cy="5509200"/>
          </a:xfrm>
          <a:prstGeom prst="rect">
            <a:avLst/>
          </a:prstGeom>
        </p:spPr>
        <p:txBody>
          <a:bodyPr wrap="square">
            <a:spAutoFit/>
          </a:bodyPr>
          <a:lstStyle/>
          <a:p>
            <a:r>
              <a:rPr lang="en-US" sz="4400" b="1" dirty="0" smtClean="0"/>
              <a:t>DO NOW                                 </a:t>
            </a:r>
            <a:r>
              <a:rPr lang="en-US" sz="4400" dirty="0" smtClean="0"/>
              <a:t>10.10.14</a:t>
            </a:r>
          </a:p>
          <a:p>
            <a:r>
              <a:rPr lang="en-US" sz="4400" dirty="0" smtClean="0"/>
              <a:t>1.Explain </a:t>
            </a:r>
            <a:r>
              <a:rPr lang="en-US" sz="4400" dirty="0"/>
              <a:t>the proper technique </a:t>
            </a:r>
            <a:r>
              <a:rPr lang="en-US" sz="4400" dirty="0" smtClean="0"/>
              <a:t>for    carrying a microscope.</a:t>
            </a:r>
          </a:p>
          <a:p>
            <a:r>
              <a:rPr lang="en-US" sz="4400" dirty="0" smtClean="0"/>
              <a:t>2. Name any 5 parts of a compound microscope.</a:t>
            </a:r>
          </a:p>
          <a:p>
            <a:r>
              <a:rPr lang="en-US" sz="4400" dirty="0" smtClean="0"/>
              <a:t>3. What is the formula to calculate the magnification on a compound microscope?</a:t>
            </a:r>
            <a:endParaRPr lang="en-US" sz="4400" dirty="0"/>
          </a:p>
        </p:txBody>
      </p:sp>
    </p:spTree>
    <p:extLst>
      <p:ext uri="{BB962C8B-B14F-4D97-AF65-F5344CB8AC3E}">
        <p14:creationId xmlns:p14="http://schemas.microsoft.com/office/powerpoint/2010/main" val="283532560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4488"/>
            <a:ext cx="9144000" cy="7109637"/>
          </a:xfrm>
          <a:prstGeom prst="rect">
            <a:avLst/>
          </a:prstGeom>
        </p:spPr>
        <p:txBody>
          <a:bodyPr wrap="square">
            <a:spAutoFit/>
          </a:bodyPr>
          <a:lstStyle/>
          <a:p>
            <a:r>
              <a:rPr lang="en-US" sz="2800" b="1" dirty="0" smtClean="0"/>
              <a:t>DO NOW                                                                        10.14.14</a:t>
            </a:r>
          </a:p>
          <a:p>
            <a:r>
              <a:rPr lang="en-US" sz="2400" dirty="0" smtClean="0"/>
              <a:t>1. Images observed under the light microscope </a:t>
            </a:r>
            <a:r>
              <a:rPr lang="en-US" sz="2400" dirty="0"/>
              <a:t>are reversed </a:t>
            </a:r>
            <a:r>
              <a:rPr lang="en-US" sz="2400" dirty="0" smtClean="0"/>
              <a:t>and</a:t>
            </a:r>
          </a:p>
          <a:p>
            <a:r>
              <a:rPr lang="en-US" sz="2400" dirty="0"/>
              <a:t> </a:t>
            </a:r>
            <a:r>
              <a:rPr lang="en-US" sz="2400" dirty="0" smtClean="0"/>
              <a:t>    </a:t>
            </a:r>
            <a:r>
              <a:rPr lang="en-US" sz="2400" dirty="0"/>
              <a:t>inverted. </a:t>
            </a:r>
            <a:r>
              <a:rPr lang="en-US" sz="2400" dirty="0" smtClean="0"/>
              <a:t>Explain </a:t>
            </a:r>
            <a:r>
              <a:rPr lang="en-US" sz="2400" dirty="0"/>
              <a:t>what </a:t>
            </a:r>
            <a:r>
              <a:rPr lang="en-US" sz="2400" dirty="0" smtClean="0"/>
              <a:t>this means</a:t>
            </a:r>
            <a:r>
              <a:rPr lang="en-US" sz="2400" dirty="0"/>
              <a:t>.</a:t>
            </a:r>
          </a:p>
          <a:p>
            <a:r>
              <a:rPr lang="en-US" sz="2400" dirty="0"/>
              <a:t>2</a:t>
            </a:r>
            <a:r>
              <a:rPr lang="en-US" sz="2400" dirty="0" smtClean="0"/>
              <a:t>. </a:t>
            </a:r>
            <a:r>
              <a:rPr lang="en-US" sz="2400" dirty="0"/>
              <a:t>A microscope has a 20 X ocular (eyepiece) </a:t>
            </a:r>
            <a:r>
              <a:rPr lang="en-US" sz="2400" dirty="0" smtClean="0"/>
              <a:t>and </a:t>
            </a:r>
            <a:r>
              <a:rPr lang="en-US" sz="2400" dirty="0"/>
              <a:t>two objectives of </a:t>
            </a:r>
            <a:r>
              <a:rPr lang="en-US" sz="2400" dirty="0" smtClean="0"/>
              <a:t>10X</a:t>
            </a:r>
          </a:p>
          <a:p>
            <a:r>
              <a:rPr lang="en-US" sz="2400" dirty="0"/>
              <a:t> </a:t>
            </a:r>
            <a:r>
              <a:rPr lang="en-US" sz="2400" dirty="0" smtClean="0"/>
              <a:t>   and 43 </a:t>
            </a:r>
            <a:r>
              <a:rPr lang="en-US" sz="2400" dirty="0"/>
              <a:t>X </a:t>
            </a:r>
            <a:r>
              <a:rPr lang="en-US" sz="2400" dirty="0" smtClean="0"/>
              <a:t>respectively</a:t>
            </a:r>
            <a:r>
              <a:rPr lang="en-US" sz="2400" dirty="0"/>
              <a:t>. </a:t>
            </a:r>
            <a:r>
              <a:rPr lang="en-US" sz="2400" dirty="0" smtClean="0"/>
              <a:t>Calculate </a:t>
            </a:r>
            <a:r>
              <a:rPr lang="en-US" sz="2400" dirty="0"/>
              <a:t>the </a:t>
            </a:r>
            <a:r>
              <a:rPr lang="en-US" sz="2400" dirty="0" smtClean="0"/>
              <a:t>low and high </a:t>
            </a:r>
            <a:r>
              <a:rPr lang="en-US" sz="2400" dirty="0"/>
              <a:t>power </a:t>
            </a:r>
            <a:r>
              <a:rPr lang="en-US" sz="2400" dirty="0" smtClean="0"/>
              <a:t>magnification</a:t>
            </a:r>
          </a:p>
          <a:p>
            <a:r>
              <a:rPr lang="en-US" sz="2400" dirty="0"/>
              <a:t> </a:t>
            </a:r>
            <a:r>
              <a:rPr lang="en-US" sz="2400" dirty="0" smtClean="0"/>
              <a:t>   </a:t>
            </a:r>
            <a:r>
              <a:rPr lang="en-US" sz="2400" dirty="0"/>
              <a:t>of this microscope</a:t>
            </a:r>
            <a:r>
              <a:rPr lang="en-US" sz="2400" dirty="0" smtClean="0"/>
              <a:t>.</a:t>
            </a:r>
          </a:p>
          <a:p>
            <a:r>
              <a:rPr lang="en-US" sz="2400" dirty="0" smtClean="0"/>
              <a:t>3. What </a:t>
            </a:r>
            <a:r>
              <a:rPr lang="en-US" sz="2400" dirty="0"/>
              <a:t>do we call an organism that does NOT have a nucleus? </a:t>
            </a:r>
            <a:endParaRPr lang="en-US" sz="2400" dirty="0" smtClean="0"/>
          </a:p>
          <a:p>
            <a:r>
              <a:rPr lang="en-US" sz="2400" dirty="0" smtClean="0"/>
              <a:t>4</a:t>
            </a:r>
            <a:r>
              <a:rPr lang="en-US" sz="2400" dirty="0"/>
              <a:t>. What do we call an organism that does have a nucleus? </a:t>
            </a:r>
            <a:endParaRPr lang="en-US" sz="2400" dirty="0" smtClean="0"/>
          </a:p>
          <a:p>
            <a:r>
              <a:rPr lang="en-US" sz="2400" dirty="0" smtClean="0"/>
              <a:t>5</a:t>
            </a:r>
            <a:r>
              <a:rPr lang="en-US" sz="2400" dirty="0"/>
              <a:t>. What structure defines a cell, separating it from the environment? </a:t>
            </a:r>
          </a:p>
          <a:p>
            <a:r>
              <a:rPr lang="en-US" sz="2400" dirty="0" smtClean="0"/>
              <a:t>6</a:t>
            </a:r>
            <a:r>
              <a:rPr lang="en-US" sz="2400" dirty="0"/>
              <a:t>. The gel-like substance that gives shape and structure to the cell is </a:t>
            </a:r>
            <a:r>
              <a:rPr lang="en-US" sz="2400" dirty="0" smtClean="0"/>
              <a:t>the</a:t>
            </a:r>
          </a:p>
          <a:p>
            <a:r>
              <a:rPr lang="en-US" sz="2400" dirty="0"/>
              <a:t> </a:t>
            </a:r>
            <a:r>
              <a:rPr lang="en-US" sz="2400" dirty="0" smtClean="0"/>
              <a:t>      </a:t>
            </a:r>
            <a:r>
              <a:rPr lang="en-US" sz="2400" dirty="0"/>
              <a:t>_____________________.</a:t>
            </a:r>
          </a:p>
          <a:p>
            <a:r>
              <a:rPr lang="en-US" sz="2400" dirty="0" smtClean="0"/>
              <a:t>7</a:t>
            </a:r>
            <a:r>
              <a:rPr lang="en-US" sz="2400" dirty="0"/>
              <a:t>. What is one difference between plant and animal cells</a:t>
            </a:r>
            <a:r>
              <a:rPr lang="en-US" sz="2400" dirty="0" smtClean="0"/>
              <a:t>?</a:t>
            </a:r>
          </a:p>
          <a:p>
            <a:r>
              <a:rPr lang="en-US" sz="2400" dirty="0" smtClean="0"/>
              <a:t>8.</a:t>
            </a:r>
            <a:r>
              <a:rPr lang="en-US" sz="2400" dirty="0"/>
              <a:t>	Which characteristic is shared by all prokaryotes and eukaryotes?</a:t>
            </a:r>
          </a:p>
          <a:p>
            <a:r>
              <a:rPr lang="en-US" sz="2400" dirty="0"/>
              <a:t>a.	ability to store hereditary information</a:t>
            </a:r>
          </a:p>
          <a:p>
            <a:r>
              <a:rPr lang="en-US" sz="2400" dirty="0"/>
              <a:t>b.	use of organelles to control cell processes</a:t>
            </a:r>
          </a:p>
          <a:p>
            <a:r>
              <a:rPr lang="en-US" sz="2400" dirty="0"/>
              <a:t>c.	use of cellular respiration for energy release</a:t>
            </a:r>
          </a:p>
          <a:p>
            <a:r>
              <a:rPr lang="en-US" sz="2400" dirty="0"/>
              <a:t>d.	ability to move in response to environmental stimuli</a:t>
            </a:r>
          </a:p>
          <a:p>
            <a:endParaRPr lang="en-US" sz="2400" dirty="0"/>
          </a:p>
          <a:p>
            <a:endParaRPr lang="en-US" sz="2400" dirty="0"/>
          </a:p>
        </p:txBody>
      </p:sp>
    </p:spTree>
    <p:extLst>
      <p:ext uri="{BB962C8B-B14F-4D97-AF65-F5344CB8AC3E}">
        <p14:creationId xmlns:p14="http://schemas.microsoft.com/office/powerpoint/2010/main" val="14005438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355"/>
            <a:ext cx="9091883" cy="6740308"/>
          </a:xfrm>
          <a:prstGeom prst="rect">
            <a:avLst/>
          </a:prstGeom>
        </p:spPr>
        <p:txBody>
          <a:bodyPr wrap="square">
            <a:spAutoFit/>
          </a:bodyPr>
          <a:lstStyle/>
          <a:p>
            <a:r>
              <a:rPr lang="en-US" sz="3600" b="1" dirty="0" smtClean="0"/>
              <a:t>LWBAT:</a:t>
            </a:r>
          </a:p>
          <a:p>
            <a:pPr marL="571500" indent="-571500">
              <a:buFont typeface="Arial"/>
              <a:buChar char="•"/>
            </a:pPr>
            <a:r>
              <a:rPr lang="en-US" sz="3600" dirty="0" smtClean="0"/>
              <a:t>Describe </a:t>
            </a:r>
            <a:r>
              <a:rPr lang="en-US" sz="3600" dirty="0"/>
              <a:t>the function of each part of a microscope</a:t>
            </a:r>
          </a:p>
          <a:p>
            <a:pPr marL="571500" indent="-571500">
              <a:buFont typeface="Arial"/>
              <a:buChar char="•"/>
            </a:pPr>
            <a:r>
              <a:rPr lang="en-US" sz="3600" dirty="0"/>
              <a:t>Use a microscope correctly and safely</a:t>
            </a:r>
          </a:p>
          <a:p>
            <a:pPr marL="571500" indent="-571500">
              <a:buFont typeface="Arial"/>
              <a:buChar char="•"/>
            </a:pPr>
            <a:r>
              <a:rPr lang="en-US" sz="3600" dirty="0" smtClean="0"/>
              <a:t>Observe prepared slides using the microscope</a:t>
            </a:r>
          </a:p>
          <a:p>
            <a:r>
              <a:rPr lang="en-US" sz="3600" b="1" dirty="0" smtClean="0"/>
              <a:t>IOT:</a:t>
            </a:r>
          </a:p>
          <a:p>
            <a:pPr marL="571500" indent="-571500">
              <a:buFont typeface="Arial"/>
              <a:buChar char="•"/>
            </a:pPr>
            <a:r>
              <a:rPr lang="en-US" sz="3600" dirty="0"/>
              <a:t>L</a:t>
            </a:r>
            <a:r>
              <a:rPr lang="en-US" sz="3600" dirty="0" smtClean="0"/>
              <a:t>earn </a:t>
            </a:r>
            <a:r>
              <a:rPr lang="en-US" sz="3600" dirty="0"/>
              <a:t>to use a microscope to examine and identify parts of </a:t>
            </a:r>
            <a:r>
              <a:rPr lang="en-US" sz="3600" dirty="0" smtClean="0"/>
              <a:t> </a:t>
            </a:r>
            <a:r>
              <a:rPr lang="en-US" sz="3600" dirty="0"/>
              <a:t>cell. </a:t>
            </a:r>
            <a:endParaRPr lang="en-US" sz="3600" dirty="0" smtClean="0"/>
          </a:p>
          <a:p>
            <a:pPr marL="571500" indent="-571500">
              <a:buFont typeface="Arial"/>
              <a:buChar char="•"/>
            </a:pPr>
            <a:r>
              <a:rPr lang="en-US" sz="3600" dirty="0"/>
              <a:t>D</a:t>
            </a:r>
            <a:r>
              <a:rPr lang="en-US" sz="3600" dirty="0" smtClean="0"/>
              <a:t>emonstrate </a:t>
            </a:r>
            <a:r>
              <a:rPr lang="en-US" sz="3600" dirty="0"/>
              <a:t>new skills creatively as they expand their way of thinking about cell structures and functions.</a:t>
            </a:r>
          </a:p>
        </p:txBody>
      </p:sp>
    </p:spTree>
    <p:extLst>
      <p:ext uri="{BB962C8B-B14F-4D97-AF65-F5344CB8AC3E}">
        <p14:creationId xmlns:p14="http://schemas.microsoft.com/office/powerpoint/2010/main" val="6661508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818" y="323342"/>
            <a:ext cx="8069593" cy="4524315"/>
          </a:xfrm>
          <a:prstGeom prst="rect">
            <a:avLst/>
          </a:prstGeom>
          <a:noFill/>
        </p:spPr>
        <p:txBody>
          <a:bodyPr wrap="square" rtlCol="0">
            <a:spAutoFit/>
          </a:bodyPr>
          <a:lstStyle/>
          <a:p>
            <a:r>
              <a:rPr lang="en-US" sz="5400" b="1" u="sng" dirty="0" smtClean="0"/>
              <a:t>10.14.14  Exit Ticket:</a:t>
            </a:r>
          </a:p>
          <a:p>
            <a:r>
              <a:rPr lang="en-US" sz="5400" dirty="0" smtClean="0"/>
              <a:t>Compare </a:t>
            </a:r>
            <a:r>
              <a:rPr lang="en-US" sz="5400" dirty="0"/>
              <a:t>and contrast the two types of cells you </a:t>
            </a:r>
            <a:r>
              <a:rPr lang="en-US" sz="5400" dirty="0" smtClean="0"/>
              <a:t>saw today </a:t>
            </a:r>
            <a:r>
              <a:rPr lang="en-US" sz="5400" dirty="0"/>
              <a:t>(using pictures and/or words)</a:t>
            </a:r>
          </a:p>
          <a:p>
            <a:endParaRPr lang="en-US" dirty="0"/>
          </a:p>
        </p:txBody>
      </p:sp>
    </p:spTree>
    <p:extLst>
      <p:ext uri="{BB962C8B-B14F-4D97-AF65-F5344CB8AC3E}">
        <p14:creationId xmlns:p14="http://schemas.microsoft.com/office/powerpoint/2010/main" val="220251044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6093139" y="85805"/>
            <a:ext cx="2488747" cy="1077218"/>
          </a:xfrm>
          <a:prstGeom prst="rect">
            <a:avLst/>
          </a:prstGeom>
          <a:noFill/>
        </p:spPr>
        <p:txBody>
          <a:bodyPr wrap="square" rtlCol="0">
            <a:spAutoFit/>
          </a:bodyPr>
          <a:lstStyle/>
          <a:p>
            <a:r>
              <a:rPr lang="en-US" sz="3200" b="1" dirty="0" smtClean="0"/>
              <a:t>        DO NOW</a:t>
            </a:r>
          </a:p>
          <a:p>
            <a:r>
              <a:rPr lang="en-US" sz="3200" b="1" dirty="0" smtClean="0"/>
              <a:t>         10.15.14   </a:t>
            </a:r>
            <a:endParaRPr lang="en-US" sz="3200" b="1" dirty="0"/>
          </a:p>
        </p:txBody>
      </p:sp>
      <p:sp>
        <p:nvSpPr>
          <p:cNvPr id="6" name="Oval 5"/>
          <p:cNvSpPr/>
          <p:nvPr/>
        </p:nvSpPr>
        <p:spPr>
          <a:xfrm>
            <a:off x="0" y="1911030"/>
            <a:ext cx="532077" cy="6288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sp>
        <p:nvSpPr>
          <p:cNvPr id="7" name="Oval 6"/>
          <p:cNvSpPr/>
          <p:nvPr/>
        </p:nvSpPr>
        <p:spPr>
          <a:xfrm>
            <a:off x="0" y="3333351"/>
            <a:ext cx="532077" cy="6288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2</a:t>
            </a:r>
            <a:endParaRPr lang="en-US" dirty="0"/>
          </a:p>
        </p:txBody>
      </p:sp>
      <p:sp>
        <p:nvSpPr>
          <p:cNvPr id="8" name="Rectangle 7"/>
          <p:cNvSpPr/>
          <p:nvPr/>
        </p:nvSpPr>
        <p:spPr>
          <a:xfrm>
            <a:off x="4617055" y="85805"/>
            <a:ext cx="806697" cy="1716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254983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3301" y="55803"/>
            <a:ext cx="8712472" cy="6247864"/>
          </a:xfrm>
          <a:prstGeom prst="rect">
            <a:avLst/>
          </a:prstGeom>
        </p:spPr>
        <p:txBody>
          <a:bodyPr wrap="square">
            <a:spAutoFit/>
          </a:bodyPr>
          <a:lstStyle/>
          <a:p>
            <a:r>
              <a:rPr lang="en-US" sz="4000" b="1" dirty="0"/>
              <a:t>LWBAT:</a:t>
            </a:r>
          </a:p>
          <a:p>
            <a:r>
              <a:rPr lang="en-US" sz="4000" dirty="0"/>
              <a:t>Compare cellular structures &amp; their functions in prokaryotic and eukaryotic cells by observing and being critical to peer presentations of organelles</a:t>
            </a:r>
          </a:p>
          <a:p>
            <a:endParaRPr lang="en-US" sz="4000" dirty="0"/>
          </a:p>
          <a:p>
            <a:r>
              <a:rPr lang="en-US" sz="4000" b="1" dirty="0"/>
              <a:t>IOT:</a:t>
            </a:r>
          </a:p>
          <a:p>
            <a:r>
              <a:rPr lang="en-US" sz="4000" dirty="0"/>
              <a:t>Assess their understanding and knowledge of cell structures and functions</a:t>
            </a:r>
          </a:p>
        </p:txBody>
      </p:sp>
    </p:spTree>
    <p:extLst>
      <p:ext uri="{BB962C8B-B14F-4D97-AF65-F5344CB8AC3E}">
        <p14:creationId xmlns:p14="http://schemas.microsoft.com/office/powerpoint/2010/main" val="64217407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494085"/>
          </a:xfrm>
          <a:prstGeom prst="rect">
            <a:avLst/>
          </a:prstGeom>
        </p:spPr>
        <p:txBody>
          <a:bodyPr wrap="square">
            <a:spAutoFit/>
          </a:bodyPr>
          <a:lstStyle/>
          <a:p>
            <a:r>
              <a:rPr lang="en-US" sz="3200" b="1" dirty="0" smtClean="0"/>
              <a:t>HW: Draw </a:t>
            </a:r>
            <a:r>
              <a:rPr lang="en-US" sz="3200" b="1" dirty="0"/>
              <a:t>an Animal </a:t>
            </a:r>
            <a:r>
              <a:rPr lang="en-US" sz="3200" b="1" dirty="0" smtClean="0"/>
              <a:t>Cell AND a </a:t>
            </a:r>
            <a:r>
              <a:rPr lang="en-US" sz="3200" b="1" dirty="0"/>
              <a:t>Plant Cell: </a:t>
            </a:r>
          </a:p>
          <a:p>
            <a:r>
              <a:rPr lang="en-US" sz="3200" dirty="0" smtClean="0"/>
              <a:t>Label </a:t>
            </a:r>
            <a:r>
              <a:rPr lang="en-US" sz="3200" dirty="0"/>
              <a:t>the </a:t>
            </a:r>
            <a:r>
              <a:rPr lang="en-US" sz="3200" dirty="0" smtClean="0"/>
              <a:t>CELLS with the following </a:t>
            </a:r>
          </a:p>
          <a:p>
            <a:r>
              <a:rPr lang="en-US" sz="3200" dirty="0" smtClean="0"/>
              <a:t>__ </a:t>
            </a:r>
            <a:r>
              <a:rPr lang="en-US" sz="3200" dirty="0"/>
              <a:t>Nucleus </a:t>
            </a:r>
          </a:p>
          <a:p>
            <a:r>
              <a:rPr lang="en-US" sz="3200" dirty="0"/>
              <a:t>__ Nuclear Membrane </a:t>
            </a:r>
          </a:p>
          <a:p>
            <a:r>
              <a:rPr lang="en-US" sz="3200" dirty="0"/>
              <a:t>__ Cytoplasm </a:t>
            </a:r>
          </a:p>
          <a:p>
            <a:r>
              <a:rPr lang="en-US" sz="3200" dirty="0"/>
              <a:t>__ Cell Membrane </a:t>
            </a:r>
          </a:p>
          <a:p>
            <a:r>
              <a:rPr lang="en-US" sz="3200" dirty="0"/>
              <a:t>__ Mitochondria </a:t>
            </a:r>
          </a:p>
          <a:p>
            <a:r>
              <a:rPr lang="en-US" sz="3200" dirty="0"/>
              <a:t>__ Ribosomes </a:t>
            </a:r>
          </a:p>
          <a:p>
            <a:r>
              <a:rPr lang="en-US" sz="3200" dirty="0"/>
              <a:t>__ Vacuole </a:t>
            </a:r>
          </a:p>
          <a:p>
            <a:r>
              <a:rPr lang="en-US" sz="3200" dirty="0"/>
              <a:t>__ Endoplasmic Reticulum </a:t>
            </a:r>
          </a:p>
          <a:p>
            <a:r>
              <a:rPr lang="en-US" sz="3200" dirty="0"/>
              <a:t>__ Golgi Bodies </a:t>
            </a:r>
          </a:p>
          <a:p>
            <a:r>
              <a:rPr lang="en-US" sz="3200" dirty="0" smtClean="0"/>
              <a:t>Name </a:t>
            </a:r>
            <a:r>
              <a:rPr lang="en-US" sz="3200" dirty="0"/>
              <a:t>the two organelles that are only found in </a:t>
            </a:r>
            <a:r>
              <a:rPr lang="en-US" sz="3200" b="1" dirty="0"/>
              <a:t>PLANT CELLS</a:t>
            </a:r>
            <a:r>
              <a:rPr lang="en-US" sz="3200" dirty="0"/>
              <a:t>: </a:t>
            </a:r>
            <a:r>
              <a:rPr lang="en-US" sz="3200" dirty="0" smtClean="0"/>
              <a:t>_____________ </a:t>
            </a:r>
            <a:r>
              <a:rPr lang="en-US" sz="3200" dirty="0"/>
              <a:t>and </a:t>
            </a:r>
            <a:r>
              <a:rPr lang="en-US" sz="3200" dirty="0" smtClean="0"/>
              <a:t>______________ </a:t>
            </a:r>
            <a:endParaRPr lang="en-US" sz="3200" dirty="0"/>
          </a:p>
        </p:txBody>
      </p:sp>
    </p:spTree>
    <p:extLst>
      <p:ext uri="{BB962C8B-B14F-4D97-AF65-F5344CB8AC3E}">
        <p14:creationId xmlns:p14="http://schemas.microsoft.com/office/powerpoint/2010/main" val="373663217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8803" y="0"/>
            <a:ext cx="8955198" cy="6858000"/>
          </a:xfrm>
          <a:prstGeom prst="rect">
            <a:avLst/>
          </a:prstGeom>
        </p:spPr>
      </p:pic>
      <p:sp>
        <p:nvSpPr>
          <p:cNvPr id="3" name="TextBox 2"/>
          <p:cNvSpPr txBox="1"/>
          <p:nvPr/>
        </p:nvSpPr>
        <p:spPr>
          <a:xfrm>
            <a:off x="7105800" y="281017"/>
            <a:ext cx="2368601" cy="1323439"/>
          </a:xfrm>
          <a:prstGeom prst="rect">
            <a:avLst/>
          </a:prstGeom>
          <a:noFill/>
        </p:spPr>
        <p:txBody>
          <a:bodyPr wrap="square" rtlCol="0">
            <a:spAutoFit/>
          </a:bodyPr>
          <a:lstStyle/>
          <a:p>
            <a:r>
              <a:rPr lang="en-US" sz="4000" dirty="0" smtClean="0"/>
              <a:t>DO NOW</a:t>
            </a:r>
          </a:p>
          <a:p>
            <a:r>
              <a:rPr lang="en-US" sz="4000" dirty="0" smtClean="0"/>
              <a:t>10.16.14</a:t>
            </a:r>
            <a:endParaRPr lang="en-US" sz="4000" dirty="0"/>
          </a:p>
        </p:txBody>
      </p:sp>
    </p:spTree>
    <p:extLst>
      <p:ext uri="{BB962C8B-B14F-4D97-AF65-F5344CB8AC3E}">
        <p14:creationId xmlns:p14="http://schemas.microsoft.com/office/powerpoint/2010/main" val="114363610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93978149"/>
              </p:ext>
            </p:extLst>
          </p:nvPr>
        </p:nvGraphicFramePr>
        <p:xfrm>
          <a:off x="719536" y="2926116"/>
          <a:ext cx="7728145" cy="4145280"/>
        </p:xfrm>
        <a:graphic>
          <a:graphicData uri="http://schemas.openxmlformats.org/drawingml/2006/table">
            <a:tbl>
              <a:tblPr>
                <a:tableStyleId>{5C22544A-7EE6-4342-B048-85BDC9FD1C3A}</a:tableStyleId>
              </a:tblPr>
              <a:tblGrid>
                <a:gridCol w="2528649"/>
                <a:gridCol w="2670847"/>
                <a:gridCol w="2528649"/>
              </a:tblGrid>
              <a:tr h="1877810">
                <a:tc>
                  <a:txBody>
                    <a:bodyPr/>
                    <a:lstStyle/>
                    <a:p>
                      <a:pPr marL="0" marR="0" algn="ctr">
                        <a:spcBef>
                          <a:spcPts val="0"/>
                        </a:spcBef>
                        <a:spcAft>
                          <a:spcPts val="0"/>
                        </a:spcAft>
                      </a:pPr>
                      <a:r>
                        <a:rPr lang="en-US" sz="4000" dirty="0" smtClean="0">
                          <a:effectLst/>
                        </a:rPr>
                        <a:t>What </a:t>
                      </a:r>
                      <a:r>
                        <a:rPr lang="en-US" sz="4000" dirty="0">
                          <a:effectLst/>
                        </a:rPr>
                        <a:t>I </a:t>
                      </a:r>
                      <a:r>
                        <a:rPr lang="en-US" sz="4000" b="1" u="sng" dirty="0">
                          <a:effectLst/>
                        </a:rPr>
                        <a:t>KNOW</a:t>
                      </a:r>
                      <a:endParaRPr lang="en-US" sz="4000" b="1" dirty="0">
                        <a:effectLst/>
                      </a:endParaRPr>
                    </a:p>
                    <a:p>
                      <a:pPr marL="0" marR="0" algn="ctr">
                        <a:spcBef>
                          <a:spcPts val="0"/>
                        </a:spcBef>
                        <a:spcAft>
                          <a:spcPts val="0"/>
                        </a:spcAft>
                      </a:pPr>
                      <a:r>
                        <a:rPr lang="en-US" sz="4000" dirty="0">
                          <a:effectLst/>
                        </a:rPr>
                        <a:t> </a:t>
                      </a:r>
                      <a:endParaRPr lang="en-US" sz="4000" dirty="0">
                        <a:effectLst/>
                        <a:latin typeface="Times New Roman"/>
                        <a:ea typeface="SimSun"/>
                      </a:endParaRPr>
                    </a:p>
                  </a:txBody>
                  <a:tcPr marL="0" marR="0" marT="0" marB="0" anchor="ctr"/>
                </a:tc>
                <a:tc>
                  <a:txBody>
                    <a:bodyPr/>
                    <a:lstStyle/>
                    <a:p>
                      <a:pPr marL="0" marR="0" algn="ctr">
                        <a:spcBef>
                          <a:spcPts val="0"/>
                        </a:spcBef>
                        <a:spcAft>
                          <a:spcPts val="0"/>
                        </a:spcAft>
                      </a:pPr>
                      <a:r>
                        <a:rPr lang="en-US" sz="4000" dirty="0" smtClean="0">
                          <a:effectLst/>
                        </a:rPr>
                        <a:t>What </a:t>
                      </a:r>
                      <a:r>
                        <a:rPr lang="en-US" sz="4000" dirty="0">
                          <a:effectLst/>
                        </a:rPr>
                        <a:t>I </a:t>
                      </a:r>
                      <a:r>
                        <a:rPr lang="en-US" sz="4000" b="1" u="sng" dirty="0">
                          <a:effectLst/>
                        </a:rPr>
                        <a:t>WONDER</a:t>
                      </a:r>
                      <a:r>
                        <a:rPr lang="en-US" sz="4000" dirty="0">
                          <a:effectLst/>
                        </a:rPr>
                        <a:t> </a:t>
                      </a:r>
                    </a:p>
                    <a:p>
                      <a:pPr marL="0" marR="0" algn="ctr">
                        <a:spcBef>
                          <a:spcPts val="0"/>
                        </a:spcBef>
                        <a:spcAft>
                          <a:spcPts val="0"/>
                        </a:spcAft>
                      </a:pPr>
                      <a:r>
                        <a:rPr lang="en-US" sz="4000" dirty="0">
                          <a:effectLst/>
                        </a:rPr>
                        <a:t>(or </a:t>
                      </a:r>
                      <a:r>
                        <a:rPr lang="en-US" sz="4000" b="1" u="sng" dirty="0">
                          <a:effectLst/>
                        </a:rPr>
                        <a:t>w</a:t>
                      </a:r>
                      <a:r>
                        <a:rPr lang="en-US" sz="4000" b="1" dirty="0">
                          <a:effectLst/>
                        </a:rPr>
                        <a:t>ant to know</a:t>
                      </a:r>
                      <a:r>
                        <a:rPr lang="en-US" sz="4000" dirty="0">
                          <a:effectLst/>
                        </a:rPr>
                        <a:t>)</a:t>
                      </a:r>
                      <a:endParaRPr lang="en-US" sz="4000" dirty="0">
                        <a:effectLst/>
                        <a:latin typeface="Times New Roman"/>
                        <a:ea typeface="SimSun"/>
                      </a:endParaRPr>
                    </a:p>
                  </a:txBody>
                  <a:tcPr marL="0" marR="0" marT="0" marB="0" anchor="ctr"/>
                </a:tc>
                <a:tc>
                  <a:txBody>
                    <a:bodyPr/>
                    <a:lstStyle/>
                    <a:p>
                      <a:pPr marL="0" marR="0" algn="ctr">
                        <a:spcBef>
                          <a:spcPts val="0"/>
                        </a:spcBef>
                        <a:spcAft>
                          <a:spcPts val="0"/>
                        </a:spcAft>
                      </a:pPr>
                      <a:r>
                        <a:rPr lang="en-US" sz="4000" dirty="0" smtClean="0">
                          <a:effectLst/>
                        </a:rPr>
                        <a:t>What </a:t>
                      </a:r>
                      <a:r>
                        <a:rPr lang="en-US" sz="4000" dirty="0">
                          <a:effectLst/>
                        </a:rPr>
                        <a:t>I have </a:t>
                      </a:r>
                      <a:r>
                        <a:rPr lang="en-US" sz="4000" b="1" u="sng" dirty="0">
                          <a:effectLst/>
                        </a:rPr>
                        <a:t>LEARNED</a:t>
                      </a:r>
                      <a:endParaRPr lang="en-US" sz="4000" b="1" dirty="0">
                        <a:effectLst/>
                      </a:endParaRPr>
                    </a:p>
                    <a:p>
                      <a:pPr marL="0" marR="0" algn="ctr">
                        <a:spcBef>
                          <a:spcPts val="0"/>
                        </a:spcBef>
                        <a:spcAft>
                          <a:spcPts val="0"/>
                        </a:spcAft>
                      </a:pPr>
                      <a:r>
                        <a:rPr lang="en-US" sz="4000" dirty="0">
                          <a:effectLst/>
                        </a:rPr>
                        <a:t> </a:t>
                      </a:r>
                      <a:endParaRPr lang="en-US" sz="4000" dirty="0">
                        <a:effectLst/>
                        <a:latin typeface="Times New Roman"/>
                        <a:ea typeface="SimSun"/>
                      </a:endParaRPr>
                    </a:p>
                  </a:txBody>
                  <a:tcPr marL="0" marR="0" marT="0" marB="0" anchor="ctr"/>
                </a:tc>
              </a:tr>
              <a:tr h="1314467">
                <a:tc>
                  <a:txBody>
                    <a:bodyPr/>
                    <a:lstStyle/>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latin typeface="Times New Roman"/>
                        <a:ea typeface="SimSun"/>
                      </a:endParaRPr>
                    </a:p>
                  </a:txBody>
                  <a:tcPr marL="0" marR="0" marT="0" marB="0" anchor="ctr"/>
                </a:tc>
                <a:tc>
                  <a:txBody>
                    <a:bodyPr/>
                    <a:lstStyle/>
                    <a:p>
                      <a:pPr marL="0" marR="0">
                        <a:spcBef>
                          <a:spcPts val="0"/>
                        </a:spcBef>
                        <a:spcAft>
                          <a:spcPts val="0"/>
                        </a:spcAft>
                      </a:pPr>
                      <a:r>
                        <a:rPr lang="en-US" sz="700" dirty="0">
                          <a:effectLst/>
                        </a:rPr>
                        <a:t> </a:t>
                      </a:r>
                      <a:endParaRPr lang="en-US" sz="600" dirty="0">
                        <a:effectLst/>
                        <a:latin typeface="Times New Roman"/>
                        <a:ea typeface="SimSun"/>
                      </a:endParaRPr>
                    </a:p>
                  </a:txBody>
                  <a:tcPr marL="0" marR="0" marT="0" marB="0" anchor="ctr"/>
                </a:tc>
                <a:tc>
                  <a:txBody>
                    <a:bodyPr/>
                    <a:lstStyle/>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endParaRPr>
                    </a:p>
                    <a:p>
                      <a:pPr marL="0" marR="0">
                        <a:spcBef>
                          <a:spcPts val="0"/>
                        </a:spcBef>
                        <a:spcAft>
                          <a:spcPts val="0"/>
                        </a:spcAft>
                      </a:pPr>
                      <a:r>
                        <a:rPr lang="en-US" sz="700" dirty="0">
                          <a:effectLst/>
                        </a:rPr>
                        <a:t> </a:t>
                      </a:r>
                      <a:endParaRPr lang="en-US" sz="600" dirty="0">
                        <a:effectLst/>
                        <a:latin typeface="Times New Roman"/>
                        <a:ea typeface="SimSun"/>
                      </a:endParaRPr>
                    </a:p>
                  </a:txBody>
                  <a:tcPr marL="0" marR="0" marT="0" marB="0" anchor="ctr"/>
                </a:tc>
              </a:tr>
            </a:tbl>
          </a:graphicData>
        </a:graphic>
      </p:graphicFrame>
      <p:sp>
        <p:nvSpPr>
          <p:cNvPr id="5" name="Rectangle 2"/>
          <p:cNvSpPr>
            <a:spLocks noChangeArrowheads="1"/>
          </p:cNvSpPr>
          <p:nvPr/>
        </p:nvSpPr>
        <p:spPr bwMode="auto">
          <a:xfrm>
            <a:off x="450166" y="372797"/>
            <a:ext cx="8183377"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0" b="1" i="0" u="none" strike="noStrike" cap="none" normalizeH="0" baseline="0" dirty="0" smtClean="0">
                <a:ln>
                  <a:noFill/>
                </a:ln>
                <a:solidFill>
                  <a:schemeClr val="tx1"/>
                </a:solidFill>
                <a:effectLst/>
                <a:latin typeface="Arial" pitchFamily="34" charset="0"/>
                <a:ea typeface="SimSun" pitchFamily="2" charset="-122"/>
                <a:cs typeface="Arial" pitchFamily="34" charset="0"/>
              </a:rPr>
              <a:t>HW: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0" b="1" i="0" u="none" strike="noStrike" cap="none" normalizeH="0" baseline="0" dirty="0" smtClean="0">
                <a:ln>
                  <a:noFill/>
                </a:ln>
                <a:solidFill>
                  <a:schemeClr val="tx1"/>
                </a:solidFill>
                <a:effectLst/>
                <a:latin typeface="Arial" pitchFamily="34" charset="0"/>
                <a:ea typeface="SimSun" pitchFamily="2" charset="-122"/>
                <a:cs typeface="Arial" pitchFamily="34" charset="0"/>
              </a:rPr>
              <a:t>Summarizing Cornell Notes</a:t>
            </a:r>
            <a:endParaRPr lang="en-US" altLang="zh-CN" sz="4000" b="1" dirty="0">
              <a:latin typeface="Arial" pitchFamily="34" charset="0"/>
              <a:ea typeface="SimSun"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4000" b="1" i="0" u="none" strike="noStrike" cap="none" normalizeH="0" baseline="0" dirty="0" smtClean="0">
                <a:ln>
                  <a:noFill/>
                </a:ln>
                <a:solidFill>
                  <a:schemeClr val="tx1"/>
                </a:solidFill>
                <a:effectLst/>
                <a:latin typeface="Arial" pitchFamily="34" charset="0"/>
                <a:ea typeface="SimSun" pitchFamily="2" charset="-122"/>
                <a:cs typeface="Arial" pitchFamily="34" charset="0"/>
              </a:rPr>
              <a:t>1.K-W-L Chart </a:t>
            </a:r>
            <a:endParaRPr kumimoji="0" lang="en-US" altLang="zh-CN" sz="4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Arial" pitchFamily="34" charset="0"/>
                <a:ea typeface="SimSun" pitchFamily="2" charset="-122"/>
                <a:cs typeface="Arial" pitchFamily="34" charset="0"/>
              </a:rPr>
              <a:t>Topic: </a:t>
            </a:r>
            <a:r>
              <a:rPr kumimoji="0" lang="en-US" altLang="zh-CN" sz="1800" b="1" i="0" u="none" strike="noStrike" cap="none" normalizeH="0" baseline="0" dirty="0" smtClean="0">
                <a:ln>
                  <a:noFill/>
                </a:ln>
                <a:solidFill>
                  <a:schemeClr val="tx1"/>
                </a:solidFill>
                <a:effectLst/>
                <a:latin typeface="Arial" pitchFamily="34" charset="0"/>
                <a:ea typeface="SimSun" pitchFamily="2" charset="-122"/>
                <a:cs typeface="Arial" pitchFamily="34" charset="0"/>
              </a:rPr>
              <a:t>________________________________________</a:t>
            </a:r>
            <a:endParaRPr kumimoji="0" lang="en-US" altLang="zh-CN"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5108599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651" y="241542"/>
            <a:ext cx="8769052" cy="6186310"/>
          </a:xfrm>
          <a:prstGeom prst="rect">
            <a:avLst/>
          </a:prstGeom>
        </p:spPr>
        <p:txBody>
          <a:bodyPr wrap="square">
            <a:spAutoFit/>
          </a:bodyPr>
          <a:lstStyle/>
          <a:p>
            <a:r>
              <a:rPr lang="en-US" sz="3600" b="1" dirty="0"/>
              <a:t>LWBAT:</a:t>
            </a:r>
          </a:p>
          <a:p>
            <a:r>
              <a:rPr lang="en-US" sz="3600" dirty="0"/>
              <a:t>Review and assess their knowledge of biological principles i.e.</a:t>
            </a:r>
          </a:p>
          <a:p>
            <a:r>
              <a:rPr lang="en-US" sz="3600" dirty="0"/>
              <a:t>* Explain the characteristics </a:t>
            </a:r>
            <a:r>
              <a:rPr lang="en-US" sz="3600" dirty="0" smtClean="0"/>
              <a:t>common </a:t>
            </a:r>
            <a:r>
              <a:rPr lang="en-US" sz="3600" dirty="0"/>
              <a:t>to all organisms</a:t>
            </a:r>
          </a:p>
          <a:p>
            <a:r>
              <a:rPr lang="en-US" sz="3600" dirty="0"/>
              <a:t>* Similarities and differences in structure between prokaryotic and eukaryotic cells.</a:t>
            </a:r>
          </a:p>
          <a:p>
            <a:r>
              <a:rPr lang="en-US" sz="3600" dirty="0"/>
              <a:t>* Compare cellular structures &amp; their functions in prokaryotic and eukaryotic cells.</a:t>
            </a:r>
          </a:p>
          <a:p>
            <a:r>
              <a:rPr lang="en-US" sz="3600" b="1" dirty="0" smtClean="0"/>
              <a:t>IOT:</a:t>
            </a:r>
          </a:p>
          <a:p>
            <a:r>
              <a:rPr lang="en-US" sz="3600" dirty="0" smtClean="0"/>
              <a:t>Demonstrate their understanding of cells</a:t>
            </a:r>
            <a:endParaRPr lang="en-US" sz="3600" dirty="0"/>
          </a:p>
        </p:txBody>
      </p:sp>
    </p:spTree>
    <p:extLst>
      <p:ext uri="{BB962C8B-B14F-4D97-AF65-F5344CB8AC3E}">
        <p14:creationId xmlns:p14="http://schemas.microsoft.com/office/powerpoint/2010/main" val="30660184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532" y="64055"/>
            <a:ext cx="9114468" cy="6986528"/>
          </a:xfrm>
          <a:prstGeom prst="rect">
            <a:avLst/>
          </a:prstGeom>
        </p:spPr>
        <p:txBody>
          <a:bodyPr wrap="square">
            <a:spAutoFit/>
          </a:bodyPr>
          <a:lstStyle/>
          <a:p>
            <a:r>
              <a:rPr lang="en-US" sz="2800" dirty="0"/>
              <a:t>F</a:t>
            </a:r>
            <a:r>
              <a:rPr lang="en-US" sz="2800" dirty="0" smtClean="0"/>
              <a:t>ill </a:t>
            </a:r>
            <a:r>
              <a:rPr lang="en-US" sz="2800" dirty="0"/>
              <a:t>in the blank with the correct organelle.</a:t>
            </a:r>
          </a:p>
          <a:p>
            <a:pPr lvl="0"/>
            <a:r>
              <a:rPr lang="en-US" sz="2800" dirty="0" smtClean="0"/>
              <a:t>1.This </a:t>
            </a:r>
            <a:r>
              <a:rPr lang="en-US" sz="2800" dirty="0"/>
              <a:t>organelle is the powerhouse of the cell </a:t>
            </a:r>
            <a:r>
              <a:rPr lang="en-US" sz="2800" dirty="0" smtClean="0"/>
              <a:t>____________</a:t>
            </a:r>
            <a:endParaRPr lang="en-US" sz="2800" dirty="0"/>
          </a:p>
          <a:p>
            <a:pPr lvl="0"/>
            <a:r>
              <a:rPr lang="en-US" sz="2800" dirty="0" smtClean="0"/>
              <a:t>2. Packages </a:t>
            </a:r>
            <a:r>
              <a:rPr lang="en-US" sz="2800" dirty="0"/>
              <a:t>proteins and sends them throughout the </a:t>
            </a:r>
            <a:r>
              <a:rPr lang="en-US" sz="2800" dirty="0" smtClean="0"/>
              <a:t>cell____</a:t>
            </a:r>
            <a:endParaRPr lang="en-US" sz="2800" dirty="0"/>
          </a:p>
          <a:p>
            <a:pPr lvl="0"/>
            <a:r>
              <a:rPr lang="en-US" sz="2800" dirty="0" smtClean="0"/>
              <a:t>3. This </a:t>
            </a:r>
            <a:r>
              <a:rPr lang="en-US" sz="2800" dirty="0"/>
              <a:t>organelle would be the clean up crew of a </a:t>
            </a:r>
            <a:r>
              <a:rPr lang="en-US" sz="2800" dirty="0" smtClean="0"/>
              <a:t>town____</a:t>
            </a:r>
            <a:endParaRPr lang="en-US" sz="2800" dirty="0"/>
          </a:p>
          <a:p>
            <a:pPr lvl="0"/>
            <a:r>
              <a:rPr lang="en-US" sz="2800" dirty="0" smtClean="0"/>
              <a:t>4. Recycles </a:t>
            </a:r>
            <a:r>
              <a:rPr lang="en-US" sz="2800" dirty="0"/>
              <a:t>waste  ________________________________</a:t>
            </a:r>
          </a:p>
          <a:p>
            <a:pPr lvl="0"/>
            <a:r>
              <a:rPr lang="en-US" sz="2800" dirty="0" smtClean="0"/>
              <a:t>5. This </a:t>
            </a:r>
            <a:r>
              <a:rPr lang="en-US" sz="2800" dirty="0"/>
              <a:t>organelle stores food and </a:t>
            </a:r>
            <a:r>
              <a:rPr lang="en-US" sz="2800" dirty="0" smtClean="0"/>
              <a:t>waste________________</a:t>
            </a:r>
            <a:endParaRPr lang="en-US" sz="2800" dirty="0"/>
          </a:p>
          <a:p>
            <a:pPr lvl="0"/>
            <a:r>
              <a:rPr lang="en-US" sz="2800" dirty="0" smtClean="0"/>
              <a:t>7. Protein </a:t>
            </a:r>
            <a:r>
              <a:rPr lang="en-US" sz="2800" dirty="0"/>
              <a:t>making factories for the </a:t>
            </a:r>
            <a:r>
              <a:rPr lang="en-US" sz="2800" dirty="0" smtClean="0"/>
              <a:t>cell__________________</a:t>
            </a:r>
            <a:endParaRPr lang="en-US" sz="2800" dirty="0"/>
          </a:p>
          <a:p>
            <a:pPr lvl="0"/>
            <a:r>
              <a:rPr lang="en-US" sz="2800" dirty="0" smtClean="0"/>
              <a:t>8. Serves </a:t>
            </a:r>
            <a:r>
              <a:rPr lang="en-US" sz="2800" dirty="0"/>
              <a:t>as cells transport system and allows ribosomes to </a:t>
            </a:r>
            <a:r>
              <a:rPr lang="en-US" sz="2800" dirty="0" smtClean="0"/>
              <a:t>attach__</a:t>
            </a:r>
            <a:endParaRPr lang="en-US" sz="2800" dirty="0"/>
          </a:p>
          <a:p>
            <a:pPr lvl="0"/>
            <a:r>
              <a:rPr lang="en-US" sz="2800" dirty="0"/>
              <a:t>9</a:t>
            </a:r>
            <a:r>
              <a:rPr lang="en-US" sz="2800" dirty="0" smtClean="0"/>
              <a:t>. Photosynthesis </a:t>
            </a:r>
            <a:r>
              <a:rPr lang="en-US" sz="2800" dirty="0"/>
              <a:t>occurs </a:t>
            </a:r>
            <a:r>
              <a:rPr lang="en-US" sz="2800" dirty="0" smtClean="0"/>
              <a:t>here___________________</a:t>
            </a:r>
            <a:endParaRPr lang="en-US" sz="2800" dirty="0"/>
          </a:p>
          <a:p>
            <a:r>
              <a:rPr lang="en-US" sz="2800" dirty="0" smtClean="0"/>
              <a:t>10. </a:t>
            </a:r>
            <a:r>
              <a:rPr lang="en-US" sz="2800" dirty="0"/>
              <a:t>Composed of DNA and found in the </a:t>
            </a:r>
            <a:r>
              <a:rPr lang="en-US" sz="2800" dirty="0" smtClean="0"/>
              <a:t>chromatin________</a:t>
            </a:r>
            <a:endParaRPr lang="en-US" sz="2800" dirty="0"/>
          </a:p>
          <a:p>
            <a:r>
              <a:rPr lang="en-US" sz="2800" dirty="0" smtClean="0"/>
              <a:t>11. </a:t>
            </a:r>
            <a:r>
              <a:rPr lang="en-US" sz="2800" dirty="0"/>
              <a:t>Inside nucleus and makes RNA to make </a:t>
            </a:r>
            <a:r>
              <a:rPr lang="en-US" sz="2800" dirty="0" smtClean="0"/>
              <a:t>proteins______</a:t>
            </a:r>
            <a:endParaRPr lang="en-US" sz="2800" dirty="0"/>
          </a:p>
          <a:p>
            <a:r>
              <a:rPr lang="en-US" sz="2800" dirty="0" smtClean="0"/>
              <a:t>12. </a:t>
            </a:r>
            <a:r>
              <a:rPr lang="en-US" sz="2800" dirty="0"/>
              <a:t>Allows certain materials into and out of the </a:t>
            </a:r>
            <a:r>
              <a:rPr lang="en-US" sz="2800" dirty="0" smtClean="0"/>
              <a:t>nucleus____</a:t>
            </a:r>
            <a:endParaRPr lang="en-US" sz="2800" dirty="0"/>
          </a:p>
          <a:p>
            <a:r>
              <a:rPr lang="en-US" sz="2800" dirty="0" smtClean="0"/>
              <a:t>13. </a:t>
            </a:r>
            <a:r>
              <a:rPr lang="en-US" sz="2800" dirty="0"/>
              <a:t>This the control center of the </a:t>
            </a:r>
            <a:r>
              <a:rPr lang="en-US" sz="2800" dirty="0" smtClean="0"/>
              <a:t>cell_________________</a:t>
            </a:r>
            <a:r>
              <a:rPr lang="en-US" sz="2800" dirty="0"/>
              <a:t>.</a:t>
            </a:r>
          </a:p>
          <a:p>
            <a:r>
              <a:rPr lang="en-US" sz="2800" dirty="0" smtClean="0"/>
              <a:t>14.</a:t>
            </a:r>
            <a:r>
              <a:rPr lang="en-US" sz="2800" dirty="0"/>
              <a:t>) This is the fluid inside the cell that contains a chemical </a:t>
            </a:r>
            <a:r>
              <a:rPr lang="en-US" sz="2800" dirty="0" smtClean="0"/>
              <a:t>soup______</a:t>
            </a:r>
            <a:endParaRPr lang="en-US" sz="2800" dirty="0"/>
          </a:p>
        </p:txBody>
      </p:sp>
    </p:spTree>
    <p:extLst>
      <p:ext uri="{BB962C8B-B14F-4D97-AF65-F5344CB8AC3E}">
        <p14:creationId xmlns:p14="http://schemas.microsoft.com/office/powerpoint/2010/main" val="293234061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885" y="464686"/>
            <a:ext cx="8766468" cy="4524315"/>
          </a:xfrm>
          <a:prstGeom prst="rect">
            <a:avLst/>
          </a:prstGeom>
          <a:noFill/>
        </p:spPr>
        <p:txBody>
          <a:bodyPr wrap="square" rtlCol="0">
            <a:spAutoFit/>
          </a:bodyPr>
          <a:lstStyle/>
          <a:p>
            <a:r>
              <a:rPr lang="en-US" sz="7200" b="1" dirty="0" smtClean="0"/>
              <a:t>OR:</a:t>
            </a:r>
          </a:p>
          <a:p>
            <a:endParaRPr lang="en-US" sz="7200" b="1" dirty="0" smtClean="0"/>
          </a:p>
          <a:p>
            <a:r>
              <a:rPr lang="en-US" sz="7200" b="1" dirty="0" smtClean="0"/>
              <a:t>2. Answer the daily Objective</a:t>
            </a:r>
            <a:endParaRPr lang="en-US" sz="7200" b="1" dirty="0"/>
          </a:p>
        </p:txBody>
      </p:sp>
    </p:spTree>
    <p:extLst>
      <p:ext uri="{BB962C8B-B14F-4D97-AF65-F5344CB8AC3E}">
        <p14:creationId xmlns:p14="http://schemas.microsoft.com/office/powerpoint/2010/main" val="60897757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9974"/>
            <a:ext cx="5080447" cy="6838025"/>
          </a:xfrm>
          <a:prstGeom prst="rect">
            <a:avLst/>
          </a:prstGeom>
        </p:spPr>
      </p:pic>
      <p:sp>
        <p:nvSpPr>
          <p:cNvPr id="4" name="Rectangle 3"/>
          <p:cNvSpPr/>
          <p:nvPr/>
        </p:nvSpPr>
        <p:spPr>
          <a:xfrm>
            <a:off x="5080447" y="40871"/>
            <a:ext cx="4063553" cy="6986528"/>
          </a:xfrm>
          <a:prstGeom prst="rect">
            <a:avLst/>
          </a:prstGeom>
        </p:spPr>
        <p:txBody>
          <a:bodyPr wrap="square">
            <a:spAutoFit/>
          </a:bodyPr>
          <a:lstStyle/>
          <a:p>
            <a:r>
              <a:rPr lang="en-US" sz="4400" b="1" dirty="0" smtClean="0"/>
              <a:t>DO NOW 9.30.14</a:t>
            </a:r>
          </a:p>
          <a:p>
            <a:r>
              <a:rPr lang="en-US" sz="3600" b="1" dirty="0" smtClean="0"/>
              <a:t>Look at the </a:t>
            </a:r>
            <a:r>
              <a:rPr lang="en-US" sz="3600" b="1" dirty="0"/>
              <a:t>pictures, work with a partner and make two new lists: those items on the list comprised of cells and those items not comprised of cells. Give a rationale for each answer. </a:t>
            </a:r>
          </a:p>
        </p:txBody>
      </p:sp>
    </p:spTree>
    <p:extLst>
      <p:ext uri="{BB962C8B-B14F-4D97-AF65-F5344CB8AC3E}">
        <p14:creationId xmlns:p14="http://schemas.microsoft.com/office/powerpoint/2010/main" val="376266830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8274" y="332298"/>
            <a:ext cx="8885726" cy="6032421"/>
          </a:xfrm>
          <a:prstGeom prst="rect">
            <a:avLst/>
          </a:prstGeom>
        </p:spPr>
        <p:txBody>
          <a:bodyPr wrap="square">
            <a:spAutoFit/>
          </a:bodyPr>
          <a:lstStyle/>
          <a:p>
            <a:r>
              <a:rPr lang="en-US" sz="4400" b="1" dirty="0"/>
              <a:t>DO NOW                             9</a:t>
            </a:r>
            <a:r>
              <a:rPr lang="en-US" sz="4400" b="1" dirty="0" smtClean="0"/>
              <a:t>.30.14</a:t>
            </a:r>
          </a:p>
          <a:p>
            <a:endParaRPr lang="en-US" b="1" dirty="0"/>
          </a:p>
          <a:p>
            <a:r>
              <a:rPr lang="en-US" sz="5400" b="1" dirty="0"/>
              <a:t>Describe the characteristics</a:t>
            </a:r>
          </a:p>
          <a:p>
            <a:r>
              <a:rPr lang="en-US" sz="5400" b="1" dirty="0"/>
              <a:t>of life shared by </a:t>
            </a:r>
            <a:r>
              <a:rPr lang="en-US" sz="5400" b="1" dirty="0" smtClean="0"/>
              <a:t>all prokaryotic </a:t>
            </a:r>
            <a:r>
              <a:rPr lang="en-US" sz="5400" b="1" dirty="0"/>
              <a:t>and eukaryotic </a:t>
            </a:r>
            <a:r>
              <a:rPr lang="en-US" sz="5400" b="1" dirty="0" smtClean="0"/>
              <a:t>organisms</a:t>
            </a:r>
            <a:r>
              <a:rPr lang="en-US" sz="5400" b="1" dirty="0"/>
              <a:t>.</a:t>
            </a:r>
          </a:p>
          <a:p>
            <a:r>
              <a:rPr lang="en-US" sz="5400" b="1" dirty="0" smtClean="0"/>
              <a:t>(Name the 8 Characteristics of Life).</a:t>
            </a:r>
            <a:endParaRPr lang="en-US" sz="5400" b="1" dirty="0"/>
          </a:p>
        </p:txBody>
      </p:sp>
    </p:spTree>
    <p:extLst>
      <p:ext uri="{BB962C8B-B14F-4D97-AF65-F5344CB8AC3E}">
        <p14:creationId xmlns:p14="http://schemas.microsoft.com/office/powerpoint/2010/main" val="397012252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572000" cy="6858000"/>
          </a:xfrm>
          <a:prstGeom prst="rect">
            <a:avLst/>
          </a:prstGeom>
        </p:spPr>
      </p:pic>
      <p:pic>
        <p:nvPicPr>
          <p:cNvPr id="3" name="Picture 2"/>
          <p:cNvPicPr>
            <a:picLocks noChangeAspect="1"/>
          </p:cNvPicPr>
          <p:nvPr/>
        </p:nvPicPr>
        <p:blipFill>
          <a:blip r:embed="rId3"/>
          <a:stretch>
            <a:fillRect/>
          </a:stretch>
        </p:blipFill>
        <p:spPr>
          <a:xfrm>
            <a:off x="4572000" y="30826"/>
            <a:ext cx="4901184" cy="6796348"/>
          </a:xfrm>
          <a:prstGeom prst="rect">
            <a:avLst/>
          </a:prstGeom>
        </p:spPr>
      </p:pic>
      <p:sp>
        <p:nvSpPr>
          <p:cNvPr id="4" name="TextBox 3"/>
          <p:cNvSpPr txBox="1"/>
          <p:nvPr/>
        </p:nvSpPr>
        <p:spPr>
          <a:xfrm>
            <a:off x="4010160" y="0"/>
            <a:ext cx="3458763" cy="584776"/>
          </a:xfrm>
          <a:prstGeom prst="rect">
            <a:avLst/>
          </a:prstGeom>
          <a:noFill/>
        </p:spPr>
        <p:txBody>
          <a:bodyPr wrap="square" rtlCol="0">
            <a:spAutoFit/>
          </a:bodyPr>
          <a:lstStyle/>
          <a:p>
            <a:pPr algn="r"/>
            <a:r>
              <a:rPr lang="en-US" sz="3200" b="1" dirty="0" smtClean="0"/>
              <a:t>DO NOW  10.1.14</a:t>
            </a:r>
            <a:endParaRPr lang="en-US" sz="3200" b="1" dirty="0"/>
          </a:p>
        </p:txBody>
      </p:sp>
    </p:spTree>
    <p:extLst>
      <p:ext uri="{BB962C8B-B14F-4D97-AF65-F5344CB8AC3E}">
        <p14:creationId xmlns:p14="http://schemas.microsoft.com/office/powerpoint/2010/main" val="52990210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3721"/>
            <a:ext cx="9144000" cy="4708982"/>
          </a:xfrm>
          <a:prstGeom prst="rect">
            <a:avLst/>
          </a:prstGeom>
        </p:spPr>
        <p:txBody>
          <a:bodyPr wrap="square">
            <a:spAutoFit/>
          </a:bodyPr>
          <a:lstStyle/>
          <a:p>
            <a:pPr marL="514350" indent="-514350">
              <a:buAutoNum type="arabicPeriod"/>
            </a:pPr>
            <a:r>
              <a:rPr lang="en-US" altLang="en-US" sz="2800" b="1" dirty="0" smtClean="0"/>
              <a:t>List </a:t>
            </a:r>
            <a:r>
              <a:rPr lang="en-US" altLang="en-US" sz="2800" b="1" dirty="0"/>
              <a:t>the things that are alive.  How do you know they are </a:t>
            </a:r>
            <a:r>
              <a:rPr lang="en-US" altLang="en-US" sz="2800" b="1" dirty="0" smtClean="0"/>
              <a:t>alive?</a:t>
            </a:r>
          </a:p>
          <a:p>
            <a:r>
              <a:rPr lang="en-US" altLang="en-US" sz="2800" b="1" dirty="0" smtClean="0"/>
              <a:t>2. Use </a:t>
            </a:r>
            <a:r>
              <a:rPr lang="en-US" altLang="en-US" sz="2800" b="1" dirty="0"/>
              <a:t>one structure from one living thing to identify how the structure serves it’s function. </a:t>
            </a:r>
            <a:endParaRPr lang="en-US" altLang="en-US" sz="2800" b="1" dirty="0" smtClean="0"/>
          </a:p>
          <a:p>
            <a:r>
              <a:rPr lang="en-US" altLang="en-US" sz="2800" b="1" dirty="0" smtClean="0"/>
              <a:t>3. Starting </a:t>
            </a:r>
            <a:r>
              <a:rPr lang="en-US" altLang="en-US" sz="2800" b="1" dirty="0"/>
              <a:t>with </a:t>
            </a:r>
            <a:r>
              <a:rPr lang="en-US" altLang="en-US" sz="2800" b="1" u="sng" dirty="0"/>
              <a:t>cells</a:t>
            </a:r>
            <a:r>
              <a:rPr lang="en-US" altLang="en-US" sz="2800" b="1" dirty="0"/>
              <a:t> and ending with </a:t>
            </a:r>
            <a:r>
              <a:rPr lang="en-US" altLang="en-US" sz="2800" b="1" u="sng" dirty="0"/>
              <a:t>organism </a:t>
            </a:r>
            <a:r>
              <a:rPr lang="en-US" altLang="en-US" sz="2800" b="1" dirty="0"/>
              <a:t> detail the levels of organization within the kangaroo</a:t>
            </a:r>
            <a:r>
              <a:rPr lang="en-US" altLang="en-US" sz="2800" b="1" dirty="0" smtClean="0"/>
              <a:t>.</a:t>
            </a:r>
          </a:p>
          <a:p>
            <a:pPr lvl="0"/>
            <a:r>
              <a:rPr lang="en-US" sz="2800" b="1" dirty="0" smtClean="0"/>
              <a:t>4. </a:t>
            </a:r>
            <a:r>
              <a:rPr lang="x-none" sz="2800" b="1" dirty="0" smtClean="0"/>
              <a:t>Which </a:t>
            </a:r>
            <a:r>
              <a:rPr lang="x-none" sz="2800" b="1" dirty="0"/>
              <a:t>diagram best represents the relationship of the items in </a:t>
            </a:r>
            <a:r>
              <a:rPr lang="x-none" sz="2800" b="1" dirty="0" smtClean="0"/>
              <a:t>th</a:t>
            </a:r>
            <a:r>
              <a:rPr lang="en-US" sz="2800" b="1" dirty="0" smtClean="0"/>
              <a:t>is</a:t>
            </a:r>
            <a:r>
              <a:rPr lang="x-none" sz="2800" b="1" dirty="0" smtClean="0"/>
              <a:t> list?</a:t>
            </a:r>
            <a:r>
              <a:rPr lang="en-US" sz="2800" b="1" dirty="0"/>
              <a:t> </a:t>
            </a:r>
            <a:r>
              <a:rPr lang="en-US" sz="2800" b="1" dirty="0" smtClean="0"/>
              <a:t>1. cell 2. organ 3. organelle 4. organ system</a:t>
            </a:r>
          </a:p>
          <a:p>
            <a:pPr lvl="0"/>
            <a:r>
              <a:rPr lang="en-US" sz="2800" b="1" dirty="0"/>
              <a:t> </a:t>
            </a:r>
            <a:r>
              <a:rPr lang="en-US" sz="2800" b="1" dirty="0" smtClean="0"/>
              <a:t>                               5. tissue 6.organism</a:t>
            </a:r>
          </a:p>
          <a:p>
            <a:pPr>
              <a:spcBef>
                <a:spcPct val="50000"/>
              </a:spcBef>
            </a:pPr>
            <a:endParaRPr lang="en-US" altLang="en-US" sz="3200" b="1" u="sng" dirty="0"/>
          </a:p>
        </p:txBody>
      </p:sp>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9681"/>
            <a:ext cx="2362200" cy="10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3422" y="629681"/>
            <a:ext cx="2206625" cy="10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kangaroo-joe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6351" y="334709"/>
            <a:ext cx="2511425" cy="109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1544" y="177558"/>
            <a:ext cx="1385887" cy="1264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18288"/>
            <a:ext cx="4437888" cy="646331"/>
          </a:xfrm>
          <a:prstGeom prst="rect">
            <a:avLst/>
          </a:prstGeom>
          <a:noFill/>
        </p:spPr>
        <p:txBody>
          <a:bodyPr wrap="square" rtlCol="0">
            <a:spAutoFit/>
          </a:bodyPr>
          <a:lstStyle/>
          <a:p>
            <a:r>
              <a:rPr lang="en-US" sz="3600" b="1" dirty="0" smtClean="0"/>
              <a:t>DO NOW  10.2.14</a:t>
            </a:r>
            <a:endParaRPr lang="en-US" sz="3600" b="1" dirty="0"/>
          </a:p>
        </p:txBody>
      </p:sp>
      <p:pic>
        <p:nvPicPr>
          <p:cNvPr id="8" name="Picture 3" descr="http://media.studyisland.com/pics/84744cellorg2.pn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2" y="5395086"/>
            <a:ext cx="2070382" cy="14629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media.studyisland.com/pics/84744cellorg1.png"/>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2197258" y="5397319"/>
            <a:ext cx="2012572" cy="14606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media.studyisland.com/pics/84744cellorg3.png"/>
          <p:cNvPicPr>
            <a:picLocks noChangeAspect="1" noChangeArrowheads="1"/>
          </p:cNvPicPr>
          <p:nvPr/>
        </p:nvPicPr>
        <p:blipFill>
          <a:blip r:embed="rId10" r:link="rId11">
            <a:extLst>
              <a:ext uri="{28A0092B-C50C-407E-A947-70E740481C1C}">
                <a14:useLocalDpi xmlns:a14="http://schemas.microsoft.com/office/drawing/2010/main" val="0"/>
              </a:ext>
            </a:extLst>
          </a:blip>
          <a:srcRect/>
          <a:stretch>
            <a:fillRect/>
          </a:stretch>
        </p:blipFill>
        <p:spPr bwMode="auto">
          <a:xfrm>
            <a:off x="4339392" y="5399553"/>
            <a:ext cx="2129054" cy="145844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 descr="http://media.studyisland.com/pics/84744cellorg4.png"/>
          <p:cNvPicPr>
            <a:picLocks noChangeAspect="1" noChangeArrowheads="1"/>
          </p:cNvPicPr>
          <p:nvPr/>
        </p:nvPicPr>
        <p:blipFill>
          <a:blip r:embed="rId12" r:link="rId13">
            <a:extLst>
              <a:ext uri="{28A0092B-C50C-407E-A947-70E740481C1C}">
                <a14:useLocalDpi xmlns:a14="http://schemas.microsoft.com/office/drawing/2010/main" val="0"/>
              </a:ext>
            </a:extLst>
          </a:blip>
          <a:srcRect/>
          <a:stretch>
            <a:fillRect/>
          </a:stretch>
        </p:blipFill>
        <p:spPr bwMode="auto">
          <a:xfrm>
            <a:off x="6597700" y="5399553"/>
            <a:ext cx="2319731" cy="1458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27243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1"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986" y="170480"/>
            <a:ext cx="9020014" cy="668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125583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3694</TotalTime>
  <Words>1169</Words>
  <Application>Microsoft Macintosh PowerPoint</Application>
  <PresentationFormat>On-screen Show (4:3)</PresentationFormat>
  <Paragraphs>201</Paragraphs>
  <Slides>31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3" baseType="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Salmon</dc:creator>
  <cp:lastModifiedBy>Paul Salmon</cp:lastModifiedBy>
  <cp:revision>76</cp:revision>
  <dcterms:created xsi:type="dcterms:W3CDTF">2014-09-22T01:46:34Z</dcterms:created>
  <dcterms:modified xsi:type="dcterms:W3CDTF">2014-10-23T19:13:01Z</dcterms:modified>
</cp:coreProperties>
</file>